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13" autoAdjust="0"/>
  </p:normalViewPr>
  <p:slideViewPr>
    <p:cSldViewPr>
      <p:cViewPr>
        <p:scale>
          <a:sx n="80" d="100"/>
          <a:sy n="80" d="100"/>
        </p:scale>
        <p:origin x="-86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6EE-7512-438E-B1CA-6E7E8DA82B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659F07-623E-48D6-A384-9A94659BCD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6EE-7512-438E-B1CA-6E7E8DA82B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9F07-623E-48D6-A384-9A94659BCD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659F07-623E-48D6-A384-9A94659BCD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6EE-7512-438E-B1CA-6E7E8DA82B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6EE-7512-438E-B1CA-6E7E8DA82B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659F07-623E-48D6-A384-9A94659BCD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6EE-7512-438E-B1CA-6E7E8DA82B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659F07-623E-48D6-A384-9A94659BCD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17C66EE-7512-438E-B1CA-6E7E8DA82B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9F07-623E-48D6-A384-9A94659BCD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6EE-7512-438E-B1CA-6E7E8DA82B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659F07-623E-48D6-A384-9A94659BCDB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6EE-7512-438E-B1CA-6E7E8DA82B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659F07-623E-48D6-A384-9A94659BC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6EE-7512-438E-B1CA-6E7E8DA82B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659F07-623E-48D6-A384-9A94659BC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659F07-623E-48D6-A384-9A94659BCDB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6EE-7512-438E-B1CA-6E7E8DA82B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659F07-623E-48D6-A384-9A94659BCD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17C66EE-7512-438E-B1CA-6E7E8DA82B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17C66EE-7512-438E-B1CA-6E7E8DA82B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659F07-623E-48D6-A384-9A94659BCDB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elia.Johnson@FutEE.bi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Celia Johnson</a:t>
            </a:r>
          </a:p>
          <a:p>
            <a:r>
              <a:rPr lang="en-US" dirty="0" smtClean="0"/>
              <a:t>September sag meetings</a:t>
            </a:r>
          </a:p>
          <a:p>
            <a:endParaRPr lang="en-US" dirty="0"/>
          </a:p>
          <a:p>
            <a:r>
              <a:rPr lang="en-US" dirty="0" smtClean="0"/>
              <a:t>Monday, September 28, 2015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SAG Portfolio Planning Process Outreach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9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SAG Portfolio Planning Process is an effort to reduce litigation in upcoming EE Plan dockets, to reach as much consensus as possible on EE issues.</a:t>
            </a:r>
          </a:p>
          <a:p>
            <a:pPr lvl="1"/>
            <a:r>
              <a:rPr lang="en-US" dirty="0" smtClean="0"/>
              <a:t>Reduced litigation = reduced costs</a:t>
            </a:r>
          </a:p>
          <a:p>
            <a:pPr lvl="1"/>
            <a:r>
              <a:rPr lang="en-US" dirty="0" smtClean="0"/>
              <a:t>Reaching consensus requires strong participation!</a:t>
            </a:r>
          </a:p>
          <a:p>
            <a:r>
              <a:rPr lang="en-US" dirty="0" smtClean="0"/>
              <a:t>SAG Facilitation Team outreach </a:t>
            </a:r>
            <a:r>
              <a:rPr lang="en-US" dirty="0"/>
              <a:t>to various stakeholders </a:t>
            </a:r>
            <a:r>
              <a:rPr lang="en-US" dirty="0" smtClean="0"/>
              <a:t>began this month and will continue through October, to </a:t>
            </a:r>
            <a:r>
              <a:rPr lang="en-US" dirty="0"/>
              <a:t>identify key issues and concerns </a:t>
            </a:r>
            <a:r>
              <a:rPr lang="en-US" u="sng" dirty="0"/>
              <a:t>early</a:t>
            </a:r>
            <a:r>
              <a:rPr lang="en-US" dirty="0"/>
              <a:t> </a:t>
            </a:r>
            <a:r>
              <a:rPr lang="en-US" dirty="0" smtClean="0"/>
              <a:t>so </a:t>
            </a:r>
            <a:r>
              <a:rPr lang="en-US" dirty="0"/>
              <a:t>they can be </a:t>
            </a:r>
            <a:r>
              <a:rPr lang="en-US" dirty="0" smtClean="0"/>
              <a:t>addressed during this process.</a:t>
            </a:r>
          </a:p>
          <a:p>
            <a:pPr lvl="1"/>
            <a:r>
              <a:rPr lang="en-US" u="sng" dirty="0" smtClean="0"/>
              <a:t>All</a:t>
            </a:r>
            <a:r>
              <a:rPr lang="en-US" dirty="0" smtClean="0"/>
              <a:t> key issues must be identified up-front so that issues are not left on the table to be heard for the first time in litigation.</a:t>
            </a:r>
            <a:endParaRPr lang="en-US" dirty="0"/>
          </a:p>
          <a:p>
            <a:pPr lvl="1"/>
            <a:r>
              <a:rPr lang="en-US" dirty="0" smtClean="0"/>
              <a:t>We are tracking key issues, concerns, and questions.</a:t>
            </a:r>
          </a:p>
        </p:txBody>
      </p:sp>
    </p:spTree>
    <p:extLst>
      <p:ext uri="{BB962C8B-B14F-4D97-AF65-F5344CB8AC3E}">
        <p14:creationId xmlns:p14="http://schemas.microsoft.com/office/powerpoint/2010/main" val="70326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Outreach includes individual meetings to discuss high priority EE issues and answer any questions or concerns about the SAG Portfolio Planning Process.</a:t>
            </a:r>
          </a:p>
          <a:p>
            <a:r>
              <a:rPr lang="en-US" dirty="0" smtClean="0"/>
              <a:t>Outreach efforts include:</a:t>
            </a:r>
          </a:p>
          <a:p>
            <a:pPr lvl="1"/>
            <a:r>
              <a:rPr lang="en-US" dirty="0" smtClean="0"/>
              <a:t>Key stakeholders that intervene in EE Plan dockets and participate regularly in SAG.</a:t>
            </a:r>
          </a:p>
          <a:p>
            <a:pPr lvl="1"/>
            <a:r>
              <a:rPr lang="en-US" dirty="0" smtClean="0"/>
              <a:t>All prior EE Plan docket service list members and Illinois Power Agency Procurement Plan service list members.</a:t>
            </a:r>
          </a:p>
          <a:p>
            <a:pPr lvl="1"/>
            <a:r>
              <a:rPr lang="en-US" dirty="0" smtClean="0"/>
              <a:t>SAG participant organizations that may not regularly participate in meetings, but have a specific interest in EE-related issues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136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Midwest </a:t>
            </a:r>
            <a:r>
              <a:rPr lang="en-US" dirty="0" smtClean="0"/>
              <a:t>Energy Efficiency Alliance (MEEA)</a:t>
            </a:r>
          </a:p>
          <a:p>
            <a:r>
              <a:rPr lang="en-US" dirty="0" smtClean="0"/>
              <a:t>Environmental Entrepreneurs (E2)</a:t>
            </a:r>
          </a:p>
          <a:p>
            <a:r>
              <a:rPr lang="en-US" dirty="0" smtClean="0"/>
              <a:t>Illinois Commerce Commission Staff</a:t>
            </a:r>
          </a:p>
          <a:p>
            <a:r>
              <a:rPr lang="en-US" dirty="0" smtClean="0"/>
              <a:t>Union of Concerned Scientists</a:t>
            </a:r>
          </a:p>
          <a:p>
            <a:r>
              <a:rPr lang="en-US" dirty="0" smtClean="0"/>
              <a:t>Metropolitan Mayors Caucus</a:t>
            </a:r>
          </a:p>
          <a:p>
            <a:r>
              <a:rPr lang="en-US" dirty="0" smtClean="0"/>
              <a:t>Historic Chicago Bungalow Association</a:t>
            </a:r>
          </a:p>
          <a:p>
            <a:r>
              <a:rPr lang="en-US" dirty="0" smtClean="0"/>
              <a:t>Elevate Energy</a:t>
            </a:r>
          </a:p>
          <a:p>
            <a:r>
              <a:rPr lang="en-US" dirty="0" smtClean="0"/>
              <a:t>Natural Resources Defense Counsel (NRDC)</a:t>
            </a:r>
          </a:p>
          <a:p>
            <a:r>
              <a:rPr lang="en-US" dirty="0" smtClean="0"/>
              <a:t>Midwest Cogeneration Association</a:t>
            </a:r>
          </a:p>
          <a:p>
            <a:r>
              <a:rPr lang="en-US" dirty="0" smtClean="0"/>
              <a:t>Environmental Law &amp; Policy Center (ELPC)</a:t>
            </a:r>
          </a:p>
          <a:p>
            <a:pPr marL="274320" lvl="1" indent="0">
              <a:buNone/>
            </a:pPr>
            <a:r>
              <a:rPr lang="en-US" dirty="0" smtClean="0"/>
              <a:t>	…more to come!</a:t>
            </a:r>
          </a:p>
        </p:txBody>
      </p:sp>
    </p:spTree>
    <p:extLst>
      <p:ext uri="{BB962C8B-B14F-4D97-AF65-F5344CB8AC3E}">
        <p14:creationId xmlns:p14="http://schemas.microsoft.com/office/powerpoint/2010/main" val="125519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Priority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Savings:</a:t>
            </a:r>
          </a:p>
          <a:p>
            <a:pPr lvl="1"/>
            <a:r>
              <a:rPr lang="en-US" sz="2400" dirty="0" smtClean="0"/>
              <a:t>Lifetime </a:t>
            </a:r>
            <a:r>
              <a:rPr lang="en-US" sz="2400" dirty="0" smtClean="0"/>
              <a:t>savings</a:t>
            </a:r>
          </a:p>
          <a:p>
            <a:pPr lvl="1"/>
            <a:r>
              <a:rPr lang="en-US" sz="2400" dirty="0" smtClean="0"/>
              <a:t>Savings </a:t>
            </a:r>
            <a:r>
              <a:rPr lang="en-US" sz="2400" dirty="0" smtClean="0"/>
              <a:t>goals</a:t>
            </a:r>
            <a:endParaRPr lang="en-US" sz="2400" dirty="0" smtClean="0"/>
          </a:p>
          <a:p>
            <a:r>
              <a:rPr lang="en-US" dirty="0" smtClean="0"/>
              <a:t>Section 16-111.5B (IPA) Programs</a:t>
            </a:r>
          </a:p>
          <a:p>
            <a:r>
              <a:rPr lang="en-US" dirty="0" smtClean="0"/>
              <a:t>Cost-Effectiveness screening and inputs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future of EE </a:t>
            </a:r>
            <a:r>
              <a:rPr lang="en-US" dirty="0" smtClean="0"/>
              <a:t>programs:</a:t>
            </a:r>
            <a:endParaRPr lang="en-US" dirty="0" smtClean="0"/>
          </a:p>
          <a:p>
            <a:pPr lvl="1"/>
            <a:r>
              <a:rPr lang="en-US" sz="2400" dirty="0" smtClean="0"/>
              <a:t>How can we ensure that EE programs include new technologies and innovation?</a:t>
            </a:r>
          </a:p>
          <a:p>
            <a:r>
              <a:rPr lang="en-US" dirty="0" smtClean="0"/>
              <a:t>Program priorities:</a:t>
            </a:r>
          </a:p>
          <a:p>
            <a:pPr lvl="1"/>
            <a:r>
              <a:rPr lang="en-US" sz="2400" dirty="0" smtClean="0"/>
              <a:t>Multifamily Programs</a:t>
            </a:r>
          </a:p>
          <a:p>
            <a:pPr lvl="1"/>
            <a:r>
              <a:rPr lang="en-US" sz="2400" dirty="0" smtClean="0"/>
              <a:t>Low Income Programs</a:t>
            </a:r>
          </a:p>
          <a:p>
            <a:pPr lvl="1"/>
            <a:r>
              <a:rPr lang="en-US" sz="2400" dirty="0" smtClean="0"/>
              <a:t>New program ideas</a:t>
            </a:r>
          </a:p>
          <a:p>
            <a:pPr lvl="1"/>
            <a:r>
              <a:rPr lang="en-US" sz="2400" dirty="0" smtClean="0"/>
              <a:t>Feedback on scaling </a:t>
            </a:r>
            <a:r>
              <a:rPr lang="en-US" sz="2400" dirty="0" smtClean="0"/>
              <a:t>up/scaling down </a:t>
            </a:r>
            <a:r>
              <a:rPr lang="en-US" sz="2400" dirty="0" smtClean="0"/>
              <a:t>programs</a:t>
            </a:r>
          </a:p>
          <a:p>
            <a:pPr lvl="1"/>
            <a:r>
              <a:rPr lang="en-US" sz="2400" dirty="0" smtClean="0"/>
              <a:t>Wasted energy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8082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Plan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TRC Analysis: </a:t>
            </a:r>
            <a:r>
              <a:rPr lang="en-US" dirty="0" smtClean="0"/>
              <a:t>When will Program Administrators (PAs) run their </a:t>
            </a:r>
            <a:r>
              <a:rPr lang="en-US" dirty="0"/>
              <a:t>TRC analysis for </a:t>
            </a:r>
            <a:r>
              <a:rPr lang="en-US" dirty="0" smtClean="0"/>
              <a:t>measures?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C/E Inputs: </a:t>
            </a:r>
            <a:r>
              <a:rPr lang="en-US" dirty="0" smtClean="0"/>
              <a:t>When will PAs complete C/E screening? When will key C/E input information be provided?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NTG: </a:t>
            </a:r>
            <a:r>
              <a:rPr lang="en-US" dirty="0" smtClean="0"/>
              <a:t>When will PAs provide information on the NTG assumed for various programs, to support </a:t>
            </a:r>
            <a:r>
              <a:rPr lang="en-US" dirty="0" smtClean="0"/>
              <a:t>savings, as well as the </a:t>
            </a:r>
            <a:r>
              <a:rPr lang="en-US" dirty="0" smtClean="0"/>
              <a:t>savings cost allocation across programs?</a:t>
            </a:r>
          </a:p>
        </p:txBody>
      </p:sp>
    </p:spTree>
    <p:extLst>
      <p:ext uri="{BB962C8B-B14F-4D97-AF65-F5344CB8AC3E}">
        <p14:creationId xmlns:p14="http://schemas.microsoft.com/office/powerpoint/2010/main" val="1623654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Additional stakeholder meetings through October.</a:t>
            </a:r>
          </a:p>
          <a:p>
            <a:r>
              <a:rPr lang="en-US" dirty="0" smtClean="0"/>
              <a:t>Report-out on high priority EE issues and questions at the October SAG meeting.</a:t>
            </a:r>
          </a:p>
          <a:p>
            <a:r>
              <a:rPr lang="en-US" dirty="0" smtClean="0"/>
              <a:t>Interested in scheduling a meeting? Email Celia (</a:t>
            </a:r>
            <a:r>
              <a:rPr lang="en-US" dirty="0" smtClean="0">
                <a:hlinkClick r:id="rId2"/>
              </a:rPr>
              <a:t>Celia.Johnson@FutEE.biz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84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1359</TotalTime>
  <Words>415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SAG Portfolio Planning Process Outreach</vt:lpstr>
      <vt:lpstr>Outreach Purpose</vt:lpstr>
      <vt:lpstr>Outreach Overview</vt:lpstr>
      <vt:lpstr>Meetings To Date</vt:lpstr>
      <vt:lpstr>Key Priority Issues</vt:lpstr>
      <vt:lpstr>Portfolio Plan Questions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Celia Christensen</dc:creator>
  <cp:lastModifiedBy>Celia Christensen</cp:lastModifiedBy>
  <cp:revision>93</cp:revision>
  <dcterms:created xsi:type="dcterms:W3CDTF">2015-09-23T21:33:08Z</dcterms:created>
  <dcterms:modified xsi:type="dcterms:W3CDTF">2015-09-28T14:30:44Z</dcterms:modified>
</cp:coreProperties>
</file>