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  <p:sldMasterId id="2147484099" r:id="rId2"/>
    <p:sldMasterId id="2147484143" r:id="rId3"/>
    <p:sldMasterId id="2147484144" r:id="rId4"/>
  </p:sldMasterIdLst>
  <p:notesMasterIdLst>
    <p:notesMasterId r:id="rId9"/>
  </p:notesMasterIdLst>
  <p:sldIdLst>
    <p:sldId id="936" r:id="rId5"/>
    <p:sldId id="952" r:id="rId6"/>
    <p:sldId id="953" r:id="rId7"/>
    <p:sldId id="954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D20032"/>
    <a:srgbClr val="008000"/>
    <a:srgbClr val="CCCCFF"/>
    <a:srgbClr val="EE0039"/>
    <a:srgbClr val="FF0944"/>
    <a:srgbClr val="CC0000"/>
    <a:srgbClr val="8A8A8A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1" autoAdjust="0"/>
    <p:restoredTop sz="94518" autoAdjust="0"/>
  </p:normalViewPr>
  <p:slideViewPr>
    <p:cSldViewPr snapToObjects="1" showGuides="1">
      <p:cViewPr>
        <p:scale>
          <a:sx n="75" d="100"/>
          <a:sy n="75" d="100"/>
        </p:scale>
        <p:origin x="-1651" y="-264"/>
      </p:cViewPr>
      <p:guideLst>
        <p:guide orient="horz" pos="2160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44"/>
    </p:cViewPr>
  </p:sorterViewPr>
  <p:notesViewPr>
    <p:cSldViewPr snapToObjects="1" showGuides="1">
      <p:cViewPr varScale="1">
        <p:scale>
          <a:sx n="57" d="100"/>
          <a:sy n="57" d="100"/>
        </p:scale>
        <p:origin x="-2442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6" tIns="46601" rIns="93206" bIns="46601" numCol="1" anchor="t" anchorCtr="0" compatLnSpc="1">
            <a:prstTxWarp prst="textNoShape">
              <a:avLst/>
            </a:prstTxWarp>
          </a:bodyPr>
          <a:lstStyle>
            <a:lvl1pPr defTabSz="933019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6" tIns="46601" rIns="93206" bIns="46601" numCol="1" anchor="t" anchorCtr="0" compatLnSpc="1">
            <a:prstTxWarp prst="textNoShape">
              <a:avLst/>
            </a:prstTxWarp>
          </a:bodyPr>
          <a:lstStyle>
            <a:lvl1pPr algn="r" defTabSz="933019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4" y="4422776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6" tIns="46601" rIns="93206" bIns="46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6" tIns="46601" rIns="93206" bIns="46601" numCol="1" anchor="b" anchorCtr="0" compatLnSpc="1">
            <a:prstTxWarp prst="textNoShape">
              <a:avLst/>
            </a:prstTxWarp>
          </a:bodyPr>
          <a:lstStyle>
            <a:lvl1pPr defTabSz="933019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06" tIns="46601" rIns="93206" bIns="46601" numCol="1" anchor="b" anchorCtr="0" compatLnSpc="1">
            <a:prstTxWarp prst="textNoShape">
              <a:avLst/>
            </a:prstTxWarp>
          </a:bodyPr>
          <a:lstStyle>
            <a:lvl1pPr algn="r" defTabSz="933019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906F359-DAE1-4476-B243-C60BF14CB1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75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ltGray">
          <a:xfrm>
            <a:off x="2782888" y="2054225"/>
            <a:ext cx="6361112" cy="2741613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736" tIns="45368" rIns="90736" bIns="45368" anchor="ctr"/>
          <a:lstStyle/>
          <a:p>
            <a:pPr algn="ctr" defTabSz="908050" eaLnBrk="0" hangingPunct="0">
              <a:defRPr/>
            </a:pP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ltGray">
          <a:xfrm>
            <a:off x="0" y="2054225"/>
            <a:ext cx="2741613" cy="274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736" tIns="45368" rIns="90736" bIns="45368" anchor="ctr"/>
          <a:lstStyle/>
          <a:p>
            <a:pPr algn="ctr" defTabSz="908050" eaLnBrk="0" hangingPunct="0">
              <a:defRPr/>
            </a:pPr>
            <a:endParaRPr lang="en-US" sz="2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Picture 16" descr="ComEd_INT_cover-red"/>
          <p:cNvPicPr>
            <a:picLocks noChangeAspect="1" noChangeArrowheads="1"/>
          </p:cNvPicPr>
          <p:nvPr/>
        </p:nvPicPr>
        <p:blipFill>
          <a:blip r:embed="rId2" cstate="print"/>
          <a:srcRect r="66667" b="82222"/>
          <a:stretch>
            <a:fillRect/>
          </a:stretch>
        </p:blipFill>
        <p:spPr bwMode="auto">
          <a:xfrm>
            <a:off x="0" y="206375"/>
            <a:ext cx="304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6900" y="2860675"/>
            <a:ext cx="5419725" cy="8382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36900" y="2378075"/>
            <a:ext cx="3746500" cy="4143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806450"/>
            <a:ext cx="4117975" cy="559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5662" y="806450"/>
            <a:ext cx="4110037" cy="559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5EB3F1-87B1-44C9-B63D-757F8290AF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 Quadra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9"/>
          <p:cNvCxnSpPr/>
          <p:nvPr/>
        </p:nvCxnSpPr>
        <p:spPr>
          <a:xfrm>
            <a:off x="4665663" y="1201738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0"/>
          <p:cNvCxnSpPr/>
          <p:nvPr/>
        </p:nvCxnSpPr>
        <p:spPr>
          <a:xfrm>
            <a:off x="371475" y="1201738"/>
            <a:ext cx="41100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3"/>
          <p:cNvCxnSpPr/>
          <p:nvPr/>
        </p:nvCxnSpPr>
        <p:spPr>
          <a:xfrm>
            <a:off x="4665663" y="3706813"/>
            <a:ext cx="4110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4"/>
          <p:cNvCxnSpPr/>
          <p:nvPr/>
        </p:nvCxnSpPr>
        <p:spPr>
          <a:xfrm>
            <a:off x="371475" y="3706813"/>
            <a:ext cx="41100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860913"/>
            <a:ext cx="4117975" cy="334963"/>
          </a:xfrm>
        </p:spPr>
        <p:txBody>
          <a:bodyPr anchor="b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65662" y="860913"/>
            <a:ext cx="4110037" cy="334963"/>
          </a:xfrm>
        </p:spPr>
        <p:txBody>
          <a:bodyPr anchor="b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363538" y="3365574"/>
            <a:ext cx="4117975" cy="334963"/>
          </a:xfrm>
        </p:spPr>
        <p:txBody>
          <a:bodyPr anchor="b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4665662" y="3365574"/>
            <a:ext cx="4110037" cy="334963"/>
          </a:xfrm>
        </p:spPr>
        <p:txBody>
          <a:bodyPr anchor="b"/>
          <a:lstStyle>
            <a:lvl1pPr>
              <a:defRPr lang="en-US" sz="1400" kern="1200" dirty="0" smtClean="0">
                <a:solidFill>
                  <a:schemeClr val="accent3"/>
                </a:solidFill>
                <a:latin typeface="+mj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D0FD36-E437-4444-8009-21DB63F99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BE1309C-4236-4376-A194-D051742252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Connector 20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587424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lIns="731520" tIns="91440" rIns="91440" bIns="91440" rtlCol="0" anchor="ctr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964111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lIns="731520" tIns="91440" rIns="91440" bIns="91440" rtlCol="0" anchor="ctr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340797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lIns="731520" tIns="91440" rIns="91440" bIns="91440" rtlCol="0" anchor="ctr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717483" y="817866"/>
            <a:ext cx="2188276" cy="840489"/>
          </a:xfrm>
          <a:prstGeom prst="homePlate">
            <a:avLst>
              <a:gd name="adj" fmla="val 38615"/>
            </a:avLst>
          </a:prstGeom>
          <a:solidFill>
            <a:schemeClr val="tx1"/>
          </a:solidFill>
          <a:ln w="19050">
            <a:solidFill>
              <a:schemeClr val="bg1"/>
            </a:solidFill>
          </a:ln>
        </p:spPr>
        <p:txBody>
          <a:bodyPr lIns="731520" tIns="91440" rIns="91440" bIns="91440" rtlCol="0" anchor="ctr">
            <a:noAutofit/>
          </a:bodyPr>
          <a:lstStyle>
            <a:lvl1pPr>
              <a:defRPr lang="en-US" sz="1600" dirty="0" smtClean="0">
                <a:solidFill>
                  <a:schemeClr val="bg1"/>
                </a:solidFill>
                <a:latin typeface="+mj-lt"/>
              </a:defRPr>
            </a:lvl1pPr>
            <a:lvl2pPr>
              <a:defRPr lang="en-US" sz="1400" dirty="0" smtClean="0">
                <a:solidFill>
                  <a:schemeClr val="bg1"/>
                </a:solidFill>
              </a:defRPr>
            </a:lvl2pPr>
            <a:lvl3pPr>
              <a:defRPr lang="en-US" sz="1200" dirty="0" smtClean="0">
                <a:solidFill>
                  <a:schemeClr val="bg1"/>
                </a:solidFill>
              </a:defRPr>
            </a:lvl3pPr>
            <a:lvl4pPr>
              <a:defRPr lang="en-US" sz="1100" dirty="0" smtClean="0">
                <a:solidFill>
                  <a:schemeClr val="bg1"/>
                </a:solidFill>
              </a:defRPr>
            </a:lvl4pPr>
            <a:lvl5pPr>
              <a:defRPr lang="en-US" sz="1050" dirty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63538" y="817866"/>
            <a:ext cx="1890563" cy="840489"/>
          </a:xfrm>
          <a:prstGeom prst="homePlate">
            <a:avLst>
              <a:gd name="adj" fmla="val 31025"/>
            </a:avLst>
          </a:prstGeom>
          <a:solidFill>
            <a:srgbClr val="2372B9"/>
          </a:solidFill>
          <a:ln w="19050">
            <a:solidFill>
              <a:schemeClr val="bg1"/>
            </a:solidFill>
          </a:ln>
        </p:spPr>
        <p:txBody>
          <a:bodyPr lIns="91440" tIns="91440" rIns="91440" bIns="91440" anchor="ctr"/>
          <a:lstStyle>
            <a:lvl1pPr>
              <a:defRPr sz="1600">
                <a:solidFill>
                  <a:schemeClr val="bg1"/>
                </a:solidFill>
                <a:latin typeface="+mj-lt"/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05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363538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9"/>
          </p:nvPr>
        </p:nvSpPr>
        <p:spPr>
          <a:xfrm>
            <a:off x="2033985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0"/>
          </p:nvPr>
        </p:nvSpPr>
        <p:spPr>
          <a:xfrm>
            <a:off x="3704432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5374879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7045325" y="1780162"/>
            <a:ext cx="1567047" cy="4298376"/>
          </a:xfr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C7362E-F888-4C04-A137-2BE61EF40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hart Placeholder 7"/>
          <p:cNvSpPr>
            <a:spLocks noGrp="1"/>
          </p:cNvSpPr>
          <p:nvPr>
            <p:ph type="chart" sz="quarter" idx="14"/>
          </p:nvPr>
        </p:nvSpPr>
        <p:spPr>
          <a:xfrm>
            <a:off x="363538" y="1305091"/>
            <a:ext cx="8412162" cy="2157856"/>
          </a:xfrm>
        </p:spPr>
        <p:txBody>
          <a:bodyPr rtlCol="0">
            <a:noAutofit/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806450"/>
            <a:ext cx="8412162" cy="361111"/>
          </a:xfrm>
        </p:spPr>
        <p:txBody>
          <a:bodyPr/>
          <a:lstStyle>
            <a:lvl1pPr>
              <a:defRPr sz="1600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63538" y="3697288"/>
            <a:ext cx="8412162" cy="2614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D5AA6A9-FCDA-4D5E-9D1A-AC4B24008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5"/>
          <p:cNvSpPr/>
          <p:nvPr/>
        </p:nvSpPr>
        <p:spPr>
          <a:xfrm>
            <a:off x="0" y="625475"/>
            <a:ext cx="9144000" cy="3683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9B44C3B-C022-4F23-9023-11A8E73F2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6"/>
          <p:cNvSpPr/>
          <p:nvPr/>
        </p:nvSpPr>
        <p:spPr>
          <a:xfrm>
            <a:off x="0" y="625475"/>
            <a:ext cx="9144000" cy="3683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4000" cy="6402388"/>
          </a:xfrm>
        </p:spPr>
        <p:txBody>
          <a:bodyPr rtlCol="0">
            <a:no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27DDC0-D93D-4C93-954E-359C33EDB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9445F5B-9041-4A69-A8F1-1E42BA3DC0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D71A80B-5AF4-489F-B32D-50C97B774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B34294D-794A-4630-935F-C4D0D102A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ltGray">
          <a:xfrm>
            <a:off x="0" y="414338"/>
            <a:ext cx="457200" cy="4572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200" baseline="-250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Picture 64" descr="ComEd_INT_page2-wht"/>
          <p:cNvPicPr>
            <a:picLocks noChangeAspect="1" noChangeArrowheads="1"/>
          </p:cNvPicPr>
          <p:nvPr/>
        </p:nvPicPr>
        <p:blipFill>
          <a:blip r:embed="rId2" cstate="print"/>
          <a:srcRect l="73837" t="88959"/>
          <a:stretch>
            <a:fillRect/>
          </a:stretch>
        </p:blipFill>
        <p:spPr bwMode="auto">
          <a:xfrm>
            <a:off x="7132638" y="6221413"/>
            <a:ext cx="20113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5"/>
          <p:cNvSpPr>
            <a:spLocks noChangeArrowheads="1"/>
          </p:cNvSpPr>
          <p:nvPr/>
        </p:nvSpPr>
        <p:spPr bwMode="invGray">
          <a:xfrm>
            <a:off x="4275138" y="6477000"/>
            <a:ext cx="5953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fld id="{0B2FA384-C22C-4DE9-9129-AB1BAB8E4566}" type="slidenum">
              <a:rPr lang="en-US" sz="1000">
                <a:solidFill>
                  <a:srgbClr val="000000"/>
                </a:solidFill>
                <a:latin typeface="Arial"/>
              </a:rPr>
              <a:pPr algn="ctr" eaLnBrk="0" hangingPunct="0">
                <a:defRPr/>
              </a:pPr>
              <a:t>‹#›</a:t>
            </a:fld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990600"/>
            <a:ext cx="8458200" cy="4876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spcBef>
                <a:spcPct val="50000"/>
              </a:spcBef>
              <a:defRPr sz="1400">
                <a:solidFill>
                  <a:srgbClr val="FF0000"/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24B619F-6FF6-4C57-8AD7-7299A3334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17761DD-2EA4-462E-AF6D-CF5AC223B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E6012F8-F4F9-4D0F-8B93-6259DFC38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3A5ACB9-FBAC-4C9E-9F22-06EBE63FA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6DD218B-10F5-4910-A1A5-763C23CAD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726A774-3A30-451B-B75E-6E9146161F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F5E2066-188A-4C42-9DE2-BE878FB418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06E9288-B829-434B-8E32-7D994D46EB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0"/>
            <a:ext cx="21431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769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1DA2CBE-6651-404C-9973-5E95E9510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15" descr="ComEd_cover_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643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peter.eatroff\Desktop\aCoverNoIm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4813" y="6151563"/>
            <a:ext cx="211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748138"/>
            <a:ext cx="7772400" cy="1470025"/>
          </a:xfrm>
        </p:spPr>
        <p:txBody>
          <a:bodyPr/>
          <a:lstStyle>
            <a:lvl1pPr>
              <a:lnSpc>
                <a:spcPct val="90000"/>
              </a:lnSpc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2217213"/>
            <a:ext cx="6400800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0"/>
            <a:ext cx="21431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2769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Image 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8" y="319088"/>
            <a:ext cx="211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1163763"/>
            <a:ext cx="4281487" cy="1470025"/>
          </a:xfrm>
        </p:spPr>
        <p:txBody>
          <a:bodyPr anchor="t"/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663" y="2164279"/>
            <a:ext cx="2771547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Image 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8" y="319088"/>
            <a:ext cx="211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1163763"/>
            <a:ext cx="4281487" cy="1470025"/>
          </a:xfrm>
        </p:spPr>
        <p:txBody>
          <a:bodyPr anchor="t"/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663" y="2164279"/>
            <a:ext cx="2771547" cy="448294"/>
          </a:xfrm>
        </p:spPr>
        <p:txBody>
          <a:bodyPr/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/>
          <p:nvPr/>
        </p:nvSpPr>
        <p:spPr>
          <a:xfrm>
            <a:off x="0" y="625475"/>
            <a:ext cx="9144000" cy="3683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1211263"/>
            <a:ext cx="8412162" cy="498784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8412162" cy="43481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225425" indent="-225425">
              <a:defRPr sz="2400"/>
            </a:lvl2pPr>
            <a:lvl3pPr marL="461963" indent="-231775">
              <a:defRPr sz="2000"/>
            </a:lvl3pPr>
            <a:lvl4pPr marL="625475" indent="-171450">
              <a:defRPr/>
            </a:lvl4pPr>
            <a:lvl5pPr marL="739775" indent="-114300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DC29249-9620-4A64-BAD7-BB1F38CB6B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7"/>
          <p:cNvSpPr/>
          <p:nvPr/>
        </p:nvSpPr>
        <p:spPr>
          <a:xfrm>
            <a:off x="0" y="625475"/>
            <a:ext cx="9144000" cy="3683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538" y="0"/>
            <a:ext cx="8412162" cy="72866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806450"/>
            <a:ext cx="8412162" cy="5595938"/>
          </a:xfrm>
        </p:spPr>
        <p:txBody>
          <a:bodyPr/>
          <a:lstStyle>
            <a:lvl1pPr marL="1033463" indent="-1033463">
              <a:spcBef>
                <a:spcPts val="600"/>
              </a:spcBef>
              <a:tabLst>
                <a:tab pos="796925" algn="r"/>
                <a:tab pos="1033463" algn="l"/>
              </a:tabLst>
              <a:defRPr sz="1600"/>
            </a:lvl1pPr>
            <a:lvl2pPr marL="1258888" indent="-225425">
              <a:defRPr sz="1600"/>
            </a:lvl2pPr>
            <a:lvl3pPr marL="1423988" indent="-171450">
              <a:defRPr sz="1600"/>
            </a:lvl3pPr>
            <a:lvl4pPr marL="1606550" indent="-171450">
              <a:defRPr sz="1600"/>
            </a:lvl4pPr>
            <a:lvl5pPr marL="1709738" indent="-114300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075EDB0-EEDC-4F22-868E-FE7EF248C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625475"/>
            <a:ext cx="9144000" cy="368300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2054225"/>
            <a:ext cx="8412162" cy="434816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 marL="225425" indent="-225425">
              <a:defRPr sz="2400"/>
            </a:lvl2pPr>
            <a:lvl3pPr marL="457200" indent="-227013">
              <a:defRPr sz="2400"/>
            </a:lvl3pPr>
            <a:lvl4pPr marL="690563" indent="-231775">
              <a:defRPr sz="2400"/>
            </a:lvl4pPr>
            <a:lvl5pPr marL="914400" indent="-233363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1319449-B678-495D-AB6C-CB4B44424E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8138" y="6534150"/>
            <a:ext cx="10588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363538" y="6553200"/>
            <a:ext cx="8412162" cy="0"/>
          </a:xfrm>
          <a:prstGeom prst="line">
            <a:avLst/>
          </a:prstGeom>
          <a:ln w="12700">
            <a:gradFill>
              <a:gsLst>
                <a:gs pos="6000">
                  <a:schemeClr val="bg2"/>
                </a:gs>
                <a:gs pos="41000">
                  <a:schemeClr val="bg2"/>
                </a:gs>
                <a:gs pos="85000">
                  <a:schemeClr val="bg2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63538" y="754063"/>
            <a:ext cx="84121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38" y="806450"/>
            <a:ext cx="8412162" cy="559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585126-F7FC-41E7-9708-1F087B2DC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5788" y="373063"/>
            <a:ext cx="7953375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5788" y="1327150"/>
            <a:ext cx="7953375" cy="458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615363" y="52388"/>
            <a:ext cx="533400" cy="457200"/>
          </a:xfrm>
          <a:prstGeom prst="rect">
            <a:avLst/>
          </a:prstGeom>
        </p:spPr>
        <p:txBody>
          <a:bodyPr/>
          <a:lstStyle>
            <a:lvl1pPr algn="ctr">
              <a:spcBef>
                <a:spcPct val="50000"/>
              </a:spcBef>
              <a:defRPr sz="1400">
                <a:solidFill>
                  <a:srgbClr val="FF0000"/>
                </a:solidFill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A3A39B2-56F5-4A1B-B997-0B803D804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1600" b="1">
          <a:solidFill>
            <a:srgbClr val="B01C2E"/>
          </a:solidFill>
          <a:latin typeface="Arial" charset="0"/>
        </a:defRPr>
      </a:lvl9pPr>
    </p:titleStyle>
    <p:bodyStyle>
      <a:lvl1pPr marL="127000" indent="-127000" algn="l" rtl="0" eaLnBrk="0" fontAlgn="base" hangingPunct="0">
        <a:spcBef>
          <a:spcPct val="6000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254000" indent="-1270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Arial" pitchFamily="34" charset="0"/>
        </a:defRPr>
      </a:lvl2pPr>
      <a:lvl3pPr marL="381000" indent="-1270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­"/>
        <a:defRPr sz="1400">
          <a:solidFill>
            <a:schemeClr val="tx1"/>
          </a:solidFill>
          <a:latin typeface="Arial" pitchFamily="34" charset="0"/>
        </a:defRPr>
      </a:lvl3pPr>
      <a:lvl4pPr marL="508000" indent="-1270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­"/>
        <a:defRPr sz="1400">
          <a:solidFill>
            <a:schemeClr val="tx1"/>
          </a:solidFill>
          <a:latin typeface="Arial" pitchFamily="34" charset="0"/>
        </a:defRPr>
      </a:lvl4pPr>
      <a:lvl5pPr marL="635000" indent="-1270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-"/>
        <a:defRPr sz="1400">
          <a:solidFill>
            <a:schemeClr val="tx1"/>
          </a:solidFill>
          <a:latin typeface="Arial" pitchFamily="34" charset="0"/>
        </a:defRPr>
      </a:lvl5pPr>
      <a:lvl6pPr marL="1092200" indent="-1270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</a:defRPr>
      </a:lvl6pPr>
      <a:lvl7pPr marL="1549400" indent="-1270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</a:defRPr>
      </a:lvl7pPr>
      <a:lvl8pPr marL="2006600" indent="-1270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</a:defRPr>
      </a:lvl8pPr>
      <a:lvl9pPr marL="2463800" indent="-127000" algn="l" rtl="0" fontAlgn="base">
        <a:spcBef>
          <a:spcPct val="20000"/>
        </a:spcBef>
        <a:spcAft>
          <a:spcPct val="0"/>
        </a:spcAft>
        <a:buFont typeface="Arial" charset="0"/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363538" y="0"/>
            <a:ext cx="8412162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</a:t>
            </a:r>
            <a:br>
              <a:rPr lang="en-US" smtClean="0"/>
            </a:br>
            <a:r>
              <a:rPr lang="en-US" smtClean="0"/>
              <a:t>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3538" y="806450"/>
            <a:ext cx="8412162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38188" y="6624638"/>
            <a:ext cx="7099300" cy="2127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rgbClr val="2372B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63538" y="6624638"/>
            <a:ext cx="342900" cy="212725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srgbClr val="2372B9"/>
                </a:solidFill>
                <a:latin typeface="Arial" charset="0"/>
              </a:defRPr>
            </a:lvl1pPr>
          </a:lstStyle>
          <a:p>
            <a:pPr>
              <a:defRPr/>
            </a:pPr>
            <a:fld id="{1270A285-28DC-49BE-BCAB-4278A2F364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  <p:sldLayoutId id="2147484182" r:id="rId12"/>
    <p:sldLayoutId id="2147484183" r:id="rId13"/>
    <p:sldLayoutId id="2147484184" r:id="rId14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2372B9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Franklin Gothic Demi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Franklin Gothic Demi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Franklin Gothic Demi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2372B9"/>
          </a:solidFill>
          <a:latin typeface="Franklin Gothic Demi"/>
        </a:defRPr>
      </a:lvl9pPr>
    </p:titleStyle>
    <p:bodyStyle>
      <a:lvl1pPr algn="l" rtl="0" eaLnBrk="0" fontAlgn="base" hangingPunct="0">
        <a:lnSpc>
          <a:spcPct val="95000"/>
        </a:lnSpc>
        <a:spcBef>
          <a:spcPts val="600"/>
        </a:spcBef>
        <a:spcAft>
          <a:spcPct val="0"/>
        </a:spcAft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171450" indent="-171450" algn="l" rtl="0" eaLnBrk="0" fontAlgn="base" hangingPunct="0">
        <a:lnSpc>
          <a:spcPct val="95000"/>
        </a:lnSpc>
        <a:spcBef>
          <a:spcPts val="3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342900" indent="-171450" algn="l" rtl="0" eaLnBrk="0" fontAlgn="base" hangingPunct="0">
        <a:lnSpc>
          <a:spcPct val="95000"/>
        </a:lnSpc>
        <a:spcBef>
          <a:spcPts val="200"/>
        </a:spcBef>
        <a:spcAft>
          <a:spcPct val="0"/>
        </a:spcAft>
        <a:buFont typeface="Franklin Gothic Book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514350" indent="-171450" algn="l" rtl="0" eaLnBrk="0" fontAlgn="base" hangingPunct="0">
        <a:lnSpc>
          <a:spcPct val="95000"/>
        </a:lnSpc>
        <a:spcBef>
          <a:spcPts val="1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628650" indent="-114300" algn="l" rtl="0" eaLnBrk="0" fontAlgn="base" hangingPunct="0">
        <a:lnSpc>
          <a:spcPct val="95000"/>
        </a:lnSpc>
        <a:spcBef>
          <a:spcPts val="100"/>
        </a:spcBef>
        <a:spcAft>
          <a:spcPct val="0"/>
        </a:spcAft>
        <a:buFont typeface="Arial" pitchFamily="34" charset="0"/>
        <a:buChar char="-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386" name="Picture 2" descr="ComEd_INT_page2-wh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8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90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0"/>
            <a:ext cx="533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20000"/>
              </a:spcBef>
              <a:buFontTx/>
              <a:buChar char="•"/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7B04E43-5211-468A-B43E-9D968589F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CC0033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800">
          <a:solidFill>
            <a:srgbClr val="CC00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CC00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-"/>
        <a:defRPr sz="2000">
          <a:solidFill>
            <a:srgbClr val="CC00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>
          <a:solidFill>
            <a:srgbClr val="CC00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00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410" name="Picture 15" descr="ComEd_cover_RE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3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906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54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CC3300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>
          <a:solidFill>
            <a:srgbClr val="CC33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Arial" pitchFamily="34" charset="0"/>
        <a:buChar char="•"/>
        <a:defRPr sz="2000">
          <a:solidFill>
            <a:srgbClr val="CC33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o"/>
        <a:defRPr>
          <a:solidFill>
            <a:srgbClr val="CC33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rgbClr val="CC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2"/>
          <p:cNvSpPr>
            <a:spLocks noChangeArrowheads="1"/>
          </p:cNvSpPr>
          <p:nvPr/>
        </p:nvSpPr>
        <p:spPr bwMode="auto">
          <a:xfrm>
            <a:off x="3429000" y="1752601"/>
            <a:ext cx="5257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AMI </a:t>
            </a: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Home Area Network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Update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SAG Meeting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 Black" pitchFamily="34" charset="0"/>
              </a:rPr>
              <a:t>March 18, 2014</a:t>
            </a:r>
            <a:endParaRPr lang="en-US" sz="2000" dirty="0">
              <a:solidFill>
                <a:srgbClr val="0D0D0D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Delivering on the Promise of 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90574"/>
            <a:ext cx="8559744" cy="5495925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ComEd is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focusing </a:t>
            </a:r>
            <a:r>
              <a:rPr lang="en-US" sz="1800" b="1" kern="1200" dirty="0" smtClean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on an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initiative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framed around the concepts described in the AMI Plan Chapter 3 – Customer Applications, to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emphasize the benefits and value customers </a:t>
            </a:r>
            <a:r>
              <a:rPr lang="en-US" sz="1800" b="1" kern="1200" dirty="0" smtClean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receive from the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AMI </a:t>
            </a:r>
            <a:r>
              <a:rPr lang="en-US" sz="1800" b="1" kern="1200" dirty="0" smtClean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deployment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ComEd believes its position is to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establish itself as a leader in setting the vision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an AMI-enabled customer and clearly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articulate these messages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its customers</a:t>
            </a:r>
          </a:p>
          <a:p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ComEd believes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role will vary by each product or service and aligned to one of these five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strategies:</a:t>
            </a:r>
          </a:p>
          <a:p>
            <a:pPr lvl="1">
              <a:buFont typeface="+mj-lt"/>
              <a:buAutoNum type="arabicPeriod"/>
            </a:pPr>
            <a:r>
              <a:rPr lang="en-US" sz="16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Enable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third parties develop new applications (products/services) that run on </a:t>
            </a:r>
            <a:r>
              <a:rPr lang="en-US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ComEd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platform. Enable in a variety of ways – 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e.g.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providing data, or technology (test bed)</a:t>
            </a:r>
          </a:p>
          <a:p>
            <a:pPr lvl="1">
              <a:buFont typeface="+mj-lt"/>
              <a:buAutoNum type="arabicPeriod"/>
            </a:pPr>
            <a:r>
              <a:rPr lang="en-US" sz="16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Partner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with developers to demonstrate their applications</a:t>
            </a:r>
          </a:p>
          <a:p>
            <a:pPr lvl="1">
              <a:buFont typeface="+mj-lt"/>
              <a:buAutoNum type="arabicPeriod"/>
            </a:pPr>
            <a:r>
              <a:rPr lang="en-US" sz="16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Facilitate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introduce products and services to our customers. Example: provide an online marketplace on our web page for customer devices, services and web apps</a:t>
            </a:r>
          </a:p>
          <a:p>
            <a:pPr lvl="1">
              <a:buFont typeface="+mj-lt"/>
              <a:buAutoNum type="arabicPeriod"/>
            </a:pPr>
            <a:r>
              <a:rPr lang="en-US" sz="16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Promote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get the message out about the kinds of things customers are doing (BOMA, Nest)</a:t>
            </a:r>
          </a:p>
          <a:p>
            <a:pPr lvl="1">
              <a:buFont typeface="+mj-lt"/>
              <a:buAutoNum type="arabicPeriod"/>
            </a:pPr>
            <a:r>
              <a:rPr lang="en-US" sz="16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Deliver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ComEd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designs </a:t>
            </a:r>
            <a:r>
              <a:rPr lang="en-US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delivers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projects (</a:t>
            </a:r>
            <a:r>
              <a:rPr lang="en-US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i.e.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PTS, demand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response, energy efficiency)</a:t>
            </a:r>
            <a:endParaRPr lang="en-US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Establish “Co-Creation” p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rocess leveraging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“Enablement” workshops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stakeholders, </a:t>
            </a: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key industry participants, and customers to accelerate the advancement of value creation</a:t>
            </a:r>
          </a:p>
          <a:p>
            <a:pPr lvl="1"/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Example: Sponsored Innovation Competitions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buNone/>
              <a:defRPr/>
            </a:pPr>
            <a:fld id="{68819790-B380-4D94-8D96-6836C6364E18}" type="slidenum">
              <a:rPr lang="en-US" smtClean="0">
                <a:solidFill>
                  <a:srgbClr val="FFFFFF"/>
                </a:solidFill>
              </a:rPr>
              <a:pPr>
                <a:buNone/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8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/>
              <a:t>Delivering on the Promise of </a:t>
            </a:r>
            <a:r>
              <a:rPr lang="en-US" dirty="0" smtClean="0"/>
              <a:t>AMI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90574"/>
            <a:ext cx="8458200" cy="5495925"/>
          </a:xfrm>
        </p:spPr>
        <p:txBody>
          <a:bodyPr/>
          <a:lstStyle/>
          <a:p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ComEd </a:t>
            </a:r>
            <a:r>
              <a:rPr lang="en-US" sz="1800" b="1" kern="1200" dirty="0" smtClean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is delivering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approximately 15 products and services in 2013 – 2014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that directly deliver value to customers derived from the AMI Implementation.  Example products and services include: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Peak Time Savings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Green Button Download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My Energy Tools integrated into </a:t>
            </a:r>
            <a:r>
              <a:rPr lang="en-US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ComEd.com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High Usage Alerts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Nest Thermostat Energy Efficiency / Demand Response pilot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Smart Grid Home Showcase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RMUD Phase 1- PEV/TOU Interval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 Initiative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Project team has brainstormed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ea typeface="ＭＳ Ｐゴシック" pitchFamily="-84" charset="-128"/>
                <a:cs typeface="Times New Roman" pitchFamily="18" charset="0"/>
              </a:rPr>
              <a:t>over 75 products or services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that could be enabled, offered through partnership, promoted or delivered.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this list, </a:t>
            </a:r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ComEd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has defined an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initial set of approximately 20 products and services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that </a:t>
            </a:r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ComEd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bring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market either through partnerships, promotions, or direct delivery that will have a meaningful impact across the various </a:t>
            </a:r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ComEd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customer segments</a:t>
            </a:r>
          </a:p>
          <a:p>
            <a:pPr lvl="1"/>
            <a:r>
              <a:rPr lang="en-US" sz="1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ComEd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is currently reviewing the initial set,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developing project charters, and establishing a </a:t>
            </a:r>
            <a:r>
              <a:rPr lang="en-US" sz="1800" b="1" kern="12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en-US" sz="1800" b="1" kern="12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release schedule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these products /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buNone/>
              <a:defRPr/>
            </a:pPr>
            <a:fld id="{68819790-B380-4D94-8D96-6836C6364E18}" type="slidenum">
              <a:rPr lang="en-US" smtClean="0">
                <a:solidFill>
                  <a:srgbClr val="FFFFFF"/>
                </a:solidFill>
              </a:rPr>
              <a:pPr>
                <a:buNone/>
                <a:defRPr/>
              </a:pPr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 Initiative Sneak Peek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BD71A80B-5AF4-489F-B32D-50C97B774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42900" y="790574"/>
            <a:ext cx="8458200" cy="5495925"/>
          </a:xfrm>
        </p:spPr>
        <p:txBody>
          <a:bodyPr/>
          <a:lstStyle/>
          <a:p>
            <a:r>
              <a:rPr lang="en-US" sz="1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ComEd is planning </a:t>
            </a:r>
            <a:r>
              <a:rPr lang="en-US" sz="1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to enable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customer purchase of their own </a:t>
            </a:r>
            <a:r>
              <a:rPr lang="en-US" sz="1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Home Area Network devices and have them connected to their Smart Meter</a:t>
            </a:r>
            <a:endParaRPr lang="en-US" sz="1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Customers will be able to monitor energy usage and cost in near real-time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Open initially to any residential ComEd customer with a Smart Meter</a:t>
            </a:r>
          </a:p>
          <a:p>
            <a:r>
              <a:rPr lang="en-US" sz="1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An innovative 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concept for program design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Modeled after programs launched in 2013 by the California IOUs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Establish partnerships with 3rd party equipment providers</a:t>
            </a:r>
          </a:p>
          <a:p>
            <a:r>
              <a:rPr lang="en-US" sz="1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Marketing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 to support promotion with outbound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messaging and press coverage, but device vendors will be encouraged to market directly to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customers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Device Certification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Initial creation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a ComEd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device certification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largely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standards-based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an industry, we are not yet to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plug-and-play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Customer Sign-up / Device Commissioning</a:t>
            </a:r>
          </a:p>
          <a:p>
            <a:pPr lvl="1"/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Customer will initiate request through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ComEd.com</a:t>
            </a:r>
          </a:p>
          <a:p>
            <a:r>
              <a:rPr lang="en-US" sz="1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Customer Service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Support available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from ComEd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device vendor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partners</a:t>
            </a:r>
          </a:p>
          <a:p>
            <a:pPr lvl="1"/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HAN team will handle technical escalation issues directly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lank">
  <a:themeElements>
    <a:clrScheme name="ComEd 3 - Modified">
      <a:dk1>
        <a:srgbClr val="000000"/>
      </a:dk1>
      <a:lt1>
        <a:srgbClr val="FFFFFF"/>
      </a:lt1>
      <a:dk2>
        <a:srgbClr val="FDE48B"/>
      </a:dk2>
      <a:lt2>
        <a:srgbClr val="888888"/>
      </a:lt2>
      <a:accent1>
        <a:srgbClr val="7FABD2"/>
      </a:accent1>
      <a:accent2>
        <a:srgbClr val="FCC917"/>
      </a:accent2>
      <a:accent3>
        <a:srgbClr val="A50021"/>
      </a:accent3>
      <a:accent4>
        <a:srgbClr val="000000"/>
      </a:accent4>
      <a:accent5>
        <a:srgbClr val="7BBE40"/>
      </a:accent5>
      <a:accent6>
        <a:srgbClr val="E4B614"/>
      </a:accent6>
      <a:hlink>
        <a:srgbClr val="BFD5E9"/>
      </a:hlink>
      <a:folHlink>
        <a:srgbClr val="7BBE40"/>
      </a:folHlink>
    </a:clrScheme>
    <a:fontScheme name="2_Blan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de-DE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FDE48B"/>
        </a:dk2>
        <a:lt2>
          <a:srgbClr val="888888"/>
        </a:lt2>
        <a:accent1>
          <a:srgbClr val="7FABD2"/>
        </a:accent1>
        <a:accent2>
          <a:srgbClr val="FCC917"/>
        </a:accent2>
        <a:accent3>
          <a:srgbClr val="FFFFFF"/>
        </a:accent3>
        <a:accent4>
          <a:srgbClr val="000000"/>
        </a:accent4>
        <a:accent5>
          <a:srgbClr val="C0D2E5"/>
        </a:accent5>
        <a:accent6>
          <a:srgbClr val="E4B614"/>
        </a:accent6>
        <a:hlink>
          <a:srgbClr val="BFD5E9"/>
        </a:hlink>
        <a:folHlink>
          <a:srgbClr val="7BBE4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xelon Everyday Presentation">
  <a:themeElements>
    <a:clrScheme name="Exelon">
      <a:dk1>
        <a:srgbClr val="6F7173"/>
      </a:dk1>
      <a:lt1>
        <a:sysClr val="window" lastClr="FFFFFF"/>
      </a:lt1>
      <a:dk2>
        <a:srgbClr val="000000"/>
      </a:dk2>
      <a:lt2>
        <a:srgbClr val="A1ADB5"/>
      </a:lt2>
      <a:accent1>
        <a:srgbClr val="008D48"/>
      </a:accent1>
      <a:accent2>
        <a:srgbClr val="B9C53A"/>
      </a:accent2>
      <a:accent3>
        <a:srgbClr val="2372B9"/>
      </a:accent3>
      <a:accent4>
        <a:srgbClr val="81CFE7"/>
      </a:accent4>
      <a:accent5>
        <a:srgbClr val="F15323"/>
      </a:accent5>
      <a:accent6>
        <a:srgbClr val="F99B2F"/>
      </a:accent6>
      <a:hlink>
        <a:srgbClr val="0000FF"/>
      </a:hlink>
      <a:folHlink>
        <a:srgbClr val="800080"/>
      </a:folHlink>
    </a:clrScheme>
    <a:fontScheme name="1_Exelon Everyday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spcBef>
            <a:spcPts val="600"/>
          </a:spcBef>
          <a:defRPr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ComEd_Internal_White_390">
  <a:themeElements>
    <a:clrScheme name="2_ComEd_Internal_White_390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ComEd_Internal_White_390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mEd_Internal_White_39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mEd_Internal_White_39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_Internal_White_39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mEd (Internal-White)">
  <a:themeElements>
    <a:clrScheme name="2_ComEd (Internal-White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ComEd (Internal-White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mEd (Internal-White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mEd (Internal-White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 (Internal-White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 (Internal-White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 (Internal-White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 (Internal-White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mEd (Internal-White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ComEd_388</Template>
  <TotalTime>14079</TotalTime>
  <Words>542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2_Blank</vt:lpstr>
      <vt:lpstr>1_Exelon Everyday Presentation</vt:lpstr>
      <vt:lpstr>2_ComEd_Internal_White_390</vt:lpstr>
      <vt:lpstr>2_ComEd (Internal-White)</vt:lpstr>
      <vt:lpstr>PowerPoint Presentation</vt:lpstr>
      <vt:lpstr>Delivering on the Promise of AMI</vt:lpstr>
      <vt:lpstr>Delivering on the Promise of AMI</vt:lpstr>
      <vt:lpstr>HAN Initiative Sneak Peek</vt:lpstr>
    </vt:vector>
  </TitlesOfParts>
  <Company>Exelon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Grid</dc:title>
  <dc:creator>obcfm</dc:creator>
  <cp:lastModifiedBy>Celia Christensen</cp:lastModifiedBy>
  <cp:revision>843</cp:revision>
  <cp:lastPrinted>2014-02-27T17:34:16Z</cp:lastPrinted>
  <dcterms:created xsi:type="dcterms:W3CDTF">2009-10-30T15:40:51Z</dcterms:created>
  <dcterms:modified xsi:type="dcterms:W3CDTF">2014-03-17T20:20:38Z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0x0101002B30E1C28134974C8EAC544B063EDE0D</vt:lpwstr>
  </property>
</Properties>
</file>