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3" r:id="rId5"/>
    <p:sldId id="266" r:id="rId6"/>
    <p:sldId id="260" r:id="rId7"/>
    <p:sldId id="288" r:id="rId8"/>
    <p:sldId id="276" r:id="rId9"/>
    <p:sldId id="277" r:id="rId10"/>
    <p:sldId id="258" r:id="rId11"/>
    <p:sldId id="278" r:id="rId12"/>
    <p:sldId id="286" r:id="rId13"/>
    <p:sldId id="28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A4B"/>
    <a:srgbClr val="079A94"/>
    <a:srgbClr val="DF1DBF"/>
    <a:srgbClr val="128DEC"/>
    <a:srgbClr val="E40A00"/>
    <a:srgbClr val="959496"/>
    <a:srgbClr val="33C5FF"/>
    <a:srgbClr val="FFD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10" autoAdjust="0"/>
    <p:restoredTop sz="94664" autoAdjust="0"/>
  </p:normalViewPr>
  <p:slideViewPr>
    <p:cSldViewPr snapToGrid="0">
      <p:cViewPr>
        <p:scale>
          <a:sx n="70" d="100"/>
          <a:sy n="70" d="100"/>
        </p:scale>
        <p:origin x="-1090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7046968779"/>
          <c:y val="0.102874165444148"/>
          <c:w val="0.54808349737532802"/>
          <c:h val="0.822125246062991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165175375805302"/>
          <c:y val="0.37926469267387197"/>
          <c:w val="0.14386528825505199"/>
          <c:h val="0.27385914206745099"/>
        </c:manualLayout>
      </c:layout>
      <c:overlay val="0"/>
      <c:txPr>
        <a:bodyPr/>
        <a:lstStyle/>
        <a:p>
          <a:pPr>
            <a:defRPr b="0" i="0">
              <a:solidFill>
                <a:schemeClr val="tx1"/>
              </a:solidFill>
              <a:latin typeface="Helvetica Light"/>
              <a:cs typeface="Helvetica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7046968779"/>
          <c:y val="0.102874165444148"/>
          <c:w val="0.54808349737532802"/>
          <c:h val="0.822125246062991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165175375805302"/>
          <c:y val="0.37926469267387197"/>
          <c:w val="0.14386528825505199"/>
          <c:h val="0.27385914206745099"/>
        </c:manualLayout>
      </c:layout>
      <c:overlay val="0"/>
      <c:txPr>
        <a:bodyPr/>
        <a:lstStyle/>
        <a:p>
          <a:pPr>
            <a:defRPr b="0" i="0">
              <a:solidFill>
                <a:schemeClr val="tx1"/>
              </a:solidFill>
              <a:latin typeface="Helvetica Light"/>
              <a:cs typeface="Helvetica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F35E2-D8F4-DD4A-9A1B-1F9878129080}" type="datetimeFigureOut">
              <a:rPr lang="en-US" smtClean="0"/>
              <a:pPr/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1DF4-DEF6-E04F-8257-A65E56800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54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61F4C-7288-AC41-8869-CE5A141280D0}" type="datetimeFigureOut">
              <a:rPr lang="en-US" smtClean="0"/>
              <a:pPr/>
              <a:t>6/20/2014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5EA69-52B0-4B47-ACF7-3D98F0403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23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EA69-52B0-4B47-ACF7-3D98F0403A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0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8750" y="6299200"/>
            <a:ext cx="88201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900" y="6343650"/>
            <a:ext cx="84455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84250" y="28638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  <p:pic>
        <p:nvPicPr>
          <p:cNvPr id="8" name="Picture 7" descr="VEIC_LOGO_YELL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866" y="2768368"/>
            <a:ext cx="5774267" cy="13212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467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8685" y="1320908"/>
            <a:ext cx="4017115" cy="4790205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0751" y="274638"/>
            <a:ext cx="8229600" cy="957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style. 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421" y="6360178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4546600" y="1320800"/>
            <a:ext cx="4159250" cy="4787900"/>
          </a:xfrm>
        </p:spPr>
        <p:txBody>
          <a:bodyPr/>
          <a:lstStyle>
            <a:lvl1pPr>
              <a:buFontTx/>
              <a:buNone/>
              <a:defRPr sz="2300" baseline="0">
                <a:solidFill>
                  <a:schemeClr val="bg1"/>
                </a:solidFill>
              </a:defRPr>
            </a:lvl1pPr>
            <a:lvl2pP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2" name="Picture 11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8685" y="1320908"/>
            <a:ext cx="4017115" cy="4790205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0751" y="274638"/>
            <a:ext cx="8229600" cy="957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style. 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421" y="6360178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4546600" y="1320800"/>
            <a:ext cx="4159250" cy="4787900"/>
          </a:xfrm>
        </p:spPr>
        <p:txBody>
          <a:bodyPr/>
          <a:lstStyle>
            <a:lvl1pPr>
              <a:buFontTx/>
              <a:buNone/>
              <a:defRPr sz="2300"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8421" y="6360178"/>
            <a:ext cx="4856778" cy="454657"/>
          </a:xfrm>
        </p:spPr>
        <p:txBody>
          <a:bodyPr/>
          <a:lstStyle/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2900" y="1358900"/>
            <a:ext cx="8229600" cy="4781550"/>
          </a:xfrm>
        </p:spPr>
        <p:txBody>
          <a:bodyPr/>
          <a:lstStyle>
            <a:lvl2pPr>
              <a:buFont typeface="Arial"/>
              <a:buChar char="•"/>
              <a:defRPr/>
            </a:lvl2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8421" y="6360178"/>
            <a:ext cx="4856778" cy="454657"/>
          </a:xfrm>
        </p:spPr>
        <p:txBody>
          <a:bodyPr/>
          <a:lstStyle/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2900" y="1346200"/>
            <a:ext cx="8229600" cy="4794250"/>
          </a:xfrm>
        </p:spPr>
        <p:txBody>
          <a:bodyPr/>
          <a:lstStyle>
            <a:lvl2pPr>
              <a:buFont typeface="Arial"/>
              <a:buChar char="•"/>
              <a:defRPr/>
            </a:lvl2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8421" y="6360178"/>
            <a:ext cx="4856778" cy="454657"/>
          </a:xfrm>
        </p:spPr>
        <p:txBody>
          <a:bodyPr/>
          <a:lstStyle/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2900" y="1358900"/>
            <a:ext cx="8229600" cy="4565650"/>
          </a:xfrm>
        </p:spPr>
        <p:txBody>
          <a:bodyPr/>
          <a:lstStyle>
            <a:lvl1pPr>
              <a:defRPr sz="2200"/>
            </a:lvl1pPr>
            <a:lvl2pPr>
              <a:buFont typeface="Arial"/>
              <a:buChar char="•"/>
              <a:defRPr sz="2000"/>
            </a:lvl2pPr>
            <a:lvl3pPr>
              <a:defRPr sz="18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48421" y="6360178"/>
            <a:ext cx="4856778" cy="454657"/>
          </a:xfrm>
        </p:spPr>
        <p:txBody>
          <a:bodyPr/>
          <a:lstStyle/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2900" y="1346200"/>
            <a:ext cx="8229600" cy="4565650"/>
          </a:xfrm>
        </p:spPr>
        <p:txBody>
          <a:bodyPr/>
          <a:lstStyle>
            <a:lvl1pPr>
              <a:defRPr sz="2200"/>
            </a:lvl1pPr>
            <a:lvl2pPr>
              <a:buFont typeface="Arial"/>
              <a:buChar char="•"/>
              <a:defRPr sz="2000"/>
            </a:lvl2pPr>
            <a:lvl3pPr>
              <a:defRPr sz="18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132286"/>
            <a:ext cx="9144000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8" y="1443038"/>
            <a:ext cx="2457450" cy="1114425"/>
          </a:xfrm>
        </p:spPr>
        <p:txBody>
          <a:bodyPr anchor="ctr"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132286"/>
            <a:ext cx="9144000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5858" y="235403"/>
            <a:ext cx="2685142" cy="6214382"/>
          </a:xfrm>
          <a:solidFill>
            <a:srgbClr val="FFD833"/>
          </a:solidFill>
          <a:ln>
            <a:noFill/>
          </a:ln>
        </p:spPr>
        <p:txBody>
          <a:bodyPr/>
          <a:lstStyle>
            <a:lvl1pPr>
              <a:buFont typeface="Arial"/>
              <a:buChar char="•"/>
              <a:defRPr sz="2200">
                <a:solidFill>
                  <a:schemeClr val="tx1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132286"/>
            <a:ext cx="9144000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4930" y="235403"/>
            <a:ext cx="8606970" cy="1751240"/>
          </a:xfrm>
          <a:solidFill>
            <a:srgbClr val="FFD833"/>
          </a:solidFill>
          <a:ln>
            <a:noFill/>
          </a:ln>
        </p:spPr>
        <p:txBody>
          <a:bodyPr/>
          <a:lstStyle>
            <a:lvl1pPr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8750" y="6299200"/>
            <a:ext cx="88201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1536700" y="361950"/>
            <a:ext cx="6127750" cy="6127750"/>
          </a:xfrm>
          <a:prstGeom prst="ellipse">
            <a:avLst/>
          </a:prstGeom>
          <a:solidFill>
            <a:srgbClr val="FFD833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56775" y="1689413"/>
            <a:ext cx="5050129" cy="3468689"/>
          </a:xfrm>
        </p:spPr>
        <p:txBody>
          <a:bodyPr anchor="ctr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5975350" y="3130550"/>
            <a:ext cx="2698750" cy="2698750"/>
          </a:xfrm>
          <a:prstGeom prst="ellipse">
            <a:avLst/>
          </a:prstGeom>
          <a:solidFill>
            <a:srgbClr val="33C5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36550" y="349250"/>
            <a:ext cx="5480050" cy="5480050"/>
          </a:xfrm>
          <a:prstGeom prst="ellipse">
            <a:avLst/>
          </a:prstGeom>
          <a:solidFill>
            <a:srgbClr val="FFD83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600" y="1347936"/>
            <a:ext cx="4624792" cy="3468689"/>
          </a:xfrm>
        </p:spPr>
        <p:txBody>
          <a:bodyPr anchor="ctr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8149" y="3568700"/>
            <a:ext cx="2355152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" y="6299200"/>
            <a:ext cx="88201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336550" y="349250"/>
            <a:ext cx="5480050" cy="5480050"/>
          </a:xfrm>
          <a:prstGeom prst="ellipse">
            <a:avLst/>
          </a:prstGeom>
          <a:solidFill>
            <a:srgbClr val="FFD83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600" y="1347936"/>
            <a:ext cx="4624792" cy="3468689"/>
          </a:xfrm>
        </p:spPr>
        <p:txBody>
          <a:bodyPr anchor="ctr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8149" y="1270000"/>
            <a:ext cx="2355152" cy="4916714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" y="6299200"/>
            <a:ext cx="88201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5702300" y="3124200"/>
            <a:ext cx="2559050" cy="2559050"/>
          </a:xfrm>
          <a:prstGeom prst="ellipse">
            <a:avLst/>
          </a:prstGeom>
          <a:solidFill>
            <a:srgbClr val="33C5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273050" y="419100"/>
            <a:ext cx="5270500" cy="5270500"/>
          </a:xfrm>
          <a:prstGeom prst="ellipse">
            <a:avLst/>
          </a:prstGeom>
          <a:solidFill>
            <a:srgbClr val="FFD83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04" y="1155699"/>
            <a:ext cx="3764092" cy="375423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4700" y="3740150"/>
            <a:ext cx="2184400" cy="135255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702300" y="1803400"/>
            <a:ext cx="1206500" cy="1206500"/>
          </a:xfrm>
          <a:prstGeom prst="ellipse">
            <a:avLst/>
          </a:prstGeom>
          <a:solidFill>
            <a:srgbClr val="E40A0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5702300" y="419100"/>
            <a:ext cx="1206500" cy="1206500"/>
          </a:xfrm>
          <a:prstGeom prst="ellipse">
            <a:avLst/>
          </a:prstGeom>
          <a:solidFill>
            <a:srgbClr val="95949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7073900" y="1803400"/>
            <a:ext cx="1206500" cy="1206500"/>
          </a:xfrm>
          <a:prstGeom prst="ellipse">
            <a:avLst/>
          </a:prstGeom>
          <a:solidFill>
            <a:srgbClr val="FFD83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58750" y="6299200"/>
            <a:ext cx="88201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90950" y="1358900"/>
            <a:ext cx="8136325" cy="4752213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0751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style. 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421" y="6360178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rgbClr val="95949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rgbClr val="959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90950" y="1358900"/>
            <a:ext cx="8136325" cy="4752213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0751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style. 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421" y="6360178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rgbClr val="95949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rgbClr val="959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90951" y="1333500"/>
            <a:ext cx="4004849" cy="4777613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0751" y="274638"/>
            <a:ext cx="8229600" cy="982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style.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2000" y="1333500"/>
            <a:ext cx="4004849" cy="241299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3841750"/>
            <a:ext cx="4004849" cy="228581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148421" y="6360182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rgbClr val="959496"/>
                </a:solidFill>
                <a:latin typeface="Helvetica Light"/>
                <a:cs typeface="Helvetica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9496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Presentation title to go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59496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  <p:pic>
        <p:nvPicPr>
          <p:cNvPr id="15" name="Picture 14" descr="VEIC_LOGO_ON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20" y="6411914"/>
            <a:ext cx="1260609" cy="2882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90951" y="1333500"/>
            <a:ext cx="4004849" cy="4777613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0751" y="274638"/>
            <a:ext cx="8229600" cy="982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style.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2000" y="1333500"/>
            <a:ext cx="4004849" cy="241299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3841750"/>
            <a:ext cx="4004849" cy="228581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148421" y="6360182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rgbClr val="959496"/>
                </a:solidFill>
                <a:latin typeface="Helvetica Light"/>
                <a:cs typeface="Helvetica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9496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Presentation title to go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59496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451" y="274638"/>
            <a:ext cx="8229600" cy="982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style. </a:t>
            </a:r>
            <a:br>
              <a:rPr lang="en-US" dirty="0" smtClean="0"/>
            </a:br>
            <a:r>
              <a:rPr lang="en-US" dirty="0" smtClean="0"/>
              <a:t> edit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51" y="1346200"/>
            <a:ext cx="8229600" cy="477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421" y="6360182"/>
            <a:ext cx="4856778" cy="45465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400"/>
              </a:spcBef>
              <a:defRPr sz="1200" b="0" i="0">
                <a:solidFill>
                  <a:srgbClr val="95949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7645" y="6344289"/>
            <a:ext cx="8692454" cy="1588"/>
          </a:xfrm>
          <a:prstGeom prst="line">
            <a:avLst/>
          </a:prstGeom>
          <a:ln>
            <a:solidFill>
              <a:srgbClr val="959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EIC_LOGO_ONWHITE.pn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15900" y="6411914"/>
            <a:ext cx="1263650" cy="2882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49" r:id="rId3"/>
    <p:sldLayoutId id="2147483676" r:id="rId4"/>
    <p:sldLayoutId id="2147483669" r:id="rId5"/>
    <p:sldLayoutId id="2147483663" r:id="rId6"/>
    <p:sldLayoutId id="2147483681" r:id="rId7"/>
    <p:sldLayoutId id="2147483664" r:id="rId8"/>
    <p:sldLayoutId id="2147483682" r:id="rId9"/>
    <p:sldLayoutId id="2147483665" r:id="rId10"/>
    <p:sldLayoutId id="2147483683" r:id="rId11"/>
    <p:sldLayoutId id="2147483662" r:id="rId12"/>
    <p:sldLayoutId id="2147483674" r:id="rId13"/>
    <p:sldLayoutId id="2147483679" r:id="rId14"/>
    <p:sldLayoutId id="2147483680" r:id="rId15"/>
    <p:sldLayoutId id="2147483675" r:id="rId16"/>
    <p:sldLayoutId id="2147483677" r:id="rId17"/>
    <p:sldLayoutId id="2147483678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Stag Book"/>
          <a:ea typeface="+mj-ea"/>
          <a:cs typeface="Stag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971550" indent="-514350" algn="l" defTabSz="457200" rtl="0" eaLnBrk="1" latinLnBrk="0" hangingPunct="1">
        <a:spcBef>
          <a:spcPct val="20000"/>
        </a:spcBef>
        <a:buFont typeface="+mj-lt"/>
        <a:buAutoNum type="arabicPeriod"/>
        <a:defRPr sz="23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286000" indent="-457200" algn="l" defTabSz="457200" rtl="0" eaLnBrk="1" latinLnBrk="0" hangingPunct="1">
        <a:spcBef>
          <a:spcPct val="20000"/>
        </a:spcBef>
        <a:buFont typeface="+mj-lt"/>
        <a:buAutoNum type="arabicPeriod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veic.org/projects/illinoistrm/Shared%20Documents/Forms/AllItems.aspx?RootFolder=/projects/illinoistrm/Shared%20Documents/Work_Paper_Template&amp;FolderCTID=0x01200042B0ABF3AA22EE4888A0EDE62AB5CED4&amp;View=%7b3B648E32-B974-4835-A799-C5C522F1EBE9%7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On-hold?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 to go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“New </a:t>
            </a:r>
            <a:r>
              <a:rPr lang="en-US" dirty="0"/>
              <a:t>measure request for adding doors to refrigerated </a:t>
            </a:r>
            <a:r>
              <a:rPr lang="en-US" dirty="0" smtClean="0"/>
              <a:t>cases”  - equivalent to “</a:t>
            </a:r>
            <a:r>
              <a:rPr lang="en-US" sz="2800" dirty="0" smtClean="0"/>
              <a:t>Night </a:t>
            </a:r>
            <a:r>
              <a:rPr lang="en-US" sz="2800" dirty="0"/>
              <a:t>Covers - Refrigerated Display </a:t>
            </a:r>
            <a:r>
              <a:rPr lang="en-US" sz="2800" dirty="0" smtClean="0"/>
              <a:t>Case” (Open/Low)?</a:t>
            </a:r>
          </a:p>
          <a:p>
            <a:r>
              <a:rPr lang="en-US" dirty="0" smtClean="0"/>
              <a:t>“Variable Refrigerant Flow” and </a:t>
            </a:r>
          </a:p>
          <a:p>
            <a:r>
              <a:rPr lang="en-US" dirty="0" smtClean="0"/>
              <a:t>“Cycling </a:t>
            </a:r>
            <a:r>
              <a:rPr lang="en-US" dirty="0"/>
              <a:t>refrigerated compressed air </a:t>
            </a:r>
            <a:r>
              <a:rPr lang="en-US" dirty="0" smtClean="0"/>
              <a:t>dryer”– apparent activity last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625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9175" y="1841813"/>
            <a:ext cx="5050129" cy="346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ag Book"/>
                <a:ea typeface="+mj-ea"/>
                <a:cs typeface="Stag Book"/>
              </a:rPr>
              <a:t>Version 4: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ag Book"/>
                <a:ea typeface="+mj-ea"/>
                <a:cs typeface="Stag Book"/>
              </a:rPr>
              <a:t> Illinois TRM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Stag Book"/>
                <a:ea typeface="+mj-ea"/>
                <a:cs typeface="Stag Book"/>
              </a:rPr>
              <a:t>Final TRM Update 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tag Book"/>
              <a:ea typeface="+mj-ea"/>
              <a:cs typeface="Stag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ag Book"/>
                <a:ea typeface="+mj-ea"/>
                <a:cs typeface="Stag Book"/>
              </a:rPr>
              <a:t>24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ag Book"/>
                <a:ea typeface="+mj-ea"/>
                <a:cs typeface="Stag Book"/>
              </a:rPr>
              <a:t>th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ag Book"/>
                <a:ea typeface="+mj-ea"/>
                <a:cs typeface="Stag Book"/>
              </a:rPr>
              <a:t> June 2014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tag Book"/>
              <a:ea typeface="+mj-ea"/>
              <a:cs typeface="Stag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TRM Request Tracker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Version 4.0: Illinois TRM. Item Prioritization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9075" y="6343650"/>
            <a:ext cx="8705850" cy="1588"/>
          </a:xfrm>
          <a:prstGeom prst="line">
            <a:avLst/>
          </a:prstGeom>
          <a:ln w="9525" cap="flat" cmpd="sng" algn="ctr">
            <a:solidFill>
              <a:srgbClr val="9594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4603406"/>
              </p:ext>
            </p:extLst>
          </p:nvPr>
        </p:nvGraphicFramePr>
        <p:xfrm>
          <a:off x="1123950" y="787400"/>
          <a:ext cx="7264400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575" y="1133475"/>
            <a:ext cx="8220075" cy="4639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Thank you for updating your tracker items!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Since last call 11 removed from list leaving: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On-hold - 36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Open - 57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High – 32  		[18 Exist, 10 New, 4 Question]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Medium – 18		[4 Exist, 14 New]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Low – 7			[1 Exist, 6 New]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8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About 2/3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open items Commercial/ Industrial, 1/3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Residential /Multifamily</a:t>
            </a:r>
            <a:endParaRPr lang="en-US" sz="28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Open Measures on 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Version 4.0: Illinois TRM. Item Prioritization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9075" y="6343650"/>
            <a:ext cx="8705850" cy="1588"/>
          </a:xfrm>
          <a:prstGeom prst="line">
            <a:avLst/>
          </a:prstGeom>
          <a:ln w="9525" cap="flat" cmpd="sng" algn="ctr">
            <a:solidFill>
              <a:srgbClr val="9594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06521464"/>
              </p:ext>
            </p:extLst>
          </p:nvPr>
        </p:nvGraphicFramePr>
        <p:xfrm>
          <a:off x="1123950" y="787400"/>
          <a:ext cx="7264400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575" y="1133475"/>
            <a:ext cx="8220075" cy="46395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Budget was set up for 40 tracker items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We have reviewed the measures and if set at current budget we would suggest: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Include 32 High Priority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Include 4 medium existing changes and pick 4 of the new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Not included:  10 new medium and 7 low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Based on the measures, we can address all 57 in the time frame for the V4.0 update.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Hour impact – 128  hours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Budget impact - $21,400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912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Now we need work papers…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Version 4.0: Illinois TRM. Item Prioritization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9075" y="6343650"/>
            <a:ext cx="8705850" cy="1588"/>
          </a:xfrm>
          <a:prstGeom prst="line">
            <a:avLst/>
          </a:prstGeom>
          <a:ln w="9525" cap="flat" cmpd="sng" algn="ctr">
            <a:solidFill>
              <a:srgbClr val="9594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0501" y="1446663"/>
            <a:ext cx="7779224" cy="42990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Light"/>
                <a:cs typeface="Helvetica Light"/>
              </a:rPr>
              <a:t>New simplified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Light"/>
                <a:cs typeface="Helvetica Light"/>
                <a:hlinkClick r:id="rId2"/>
              </a:rPr>
              <a:t>format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Light"/>
                <a:cs typeface="Helvetica Light"/>
              </a:rPr>
              <a:t>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 Light"/>
                <a:cs typeface="Helvetica Light"/>
              </a:rPr>
              <a:t> the work papers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Light"/>
                <a:cs typeface="Helvetica Light"/>
              </a:rPr>
              <a:t>:</a:t>
            </a:r>
          </a:p>
          <a:p>
            <a:pPr marL="342900" marR="0" indent="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>
                <a:latin typeface="Helvetica Light"/>
                <a:cs typeface="Helvetica Light"/>
              </a:rPr>
              <a:t>	</a:t>
            </a:r>
            <a:r>
              <a:rPr lang="en-US" sz="2400" dirty="0" smtClean="0">
                <a:latin typeface="Helvetica Light"/>
                <a:cs typeface="Helvetica Light"/>
              </a:rPr>
              <a:t>Summary of new measure or change</a:t>
            </a:r>
          </a:p>
          <a:p>
            <a:pPr marL="914400" marR="0" indent="-5730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>
                <a:latin typeface="Helvetica Light"/>
                <a:cs typeface="Helvetica Light"/>
              </a:rPr>
              <a:t>If new measure – blank template to provide content</a:t>
            </a:r>
          </a:p>
          <a:p>
            <a:pPr marL="915988" marR="0" indent="-5746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>
                <a:latin typeface="Helvetica Light"/>
                <a:cs typeface="Helvetica Light"/>
              </a:rPr>
              <a:t>If existing measure – copy version from V3.0 and apply redline changes. (Add ‘comment’ for additional context that should not be in final characterization)</a:t>
            </a:r>
          </a:p>
          <a:p>
            <a:pPr marL="915988" marR="0" indent="-5746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>
                <a:latin typeface="Helvetica Light"/>
                <a:cs typeface="Helvetica Light"/>
              </a:rPr>
              <a:t>Section for stakeholder input</a:t>
            </a:r>
          </a:p>
          <a:p>
            <a:pPr marL="342900" marR="0" indent="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8385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and by when (assumes 57 items)?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Version 4.0: Illinois TRM. Item Prioritization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9075" y="6343650"/>
            <a:ext cx="8705850" cy="1588"/>
          </a:xfrm>
          <a:prstGeom prst="line">
            <a:avLst/>
          </a:prstGeom>
          <a:ln w="9525" cap="flat" cmpd="sng" algn="ctr">
            <a:solidFill>
              <a:srgbClr val="9594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6810091" y="3521124"/>
            <a:ext cx="8515350" cy="9553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33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8866" y="4339988"/>
            <a:ext cx="7997588" cy="20036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/>
              <a:t>August 1: Work papers for existing measures will  be completed</a:t>
            </a:r>
          </a:p>
          <a:p>
            <a:endParaRPr lang="en-US" sz="100" dirty="0"/>
          </a:p>
          <a:p>
            <a:r>
              <a:rPr lang="en-US" sz="2000" dirty="0"/>
              <a:t>October 1: Work papers for new measures will be completed</a:t>
            </a:r>
          </a:p>
          <a:p>
            <a:endParaRPr lang="en-US" sz="2000" dirty="0" smtClean="0"/>
          </a:p>
          <a:p>
            <a:r>
              <a:rPr lang="en-US" sz="2000" i="1" dirty="0" smtClean="0"/>
              <a:t>Let us know ASAP if you are unable to create work paper for your issue – e.g. because the original modeling was performed by another party.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8172" y="4339988"/>
            <a:ext cx="7738281" cy="1214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57557"/>
              </p:ext>
            </p:extLst>
          </p:nvPr>
        </p:nvGraphicFramePr>
        <p:xfrm>
          <a:off x="545623" y="896658"/>
          <a:ext cx="8229173" cy="35661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39772"/>
                <a:gridCol w="772617"/>
                <a:gridCol w="772617"/>
                <a:gridCol w="772617"/>
                <a:gridCol w="772617"/>
                <a:gridCol w="772617"/>
                <a:gridCol w="772617"/>
                <a:gridCol w="9536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(1) High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(2) Medium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(3) Low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Requester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Change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Change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Change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Amy Buege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Benjamin Lipscomb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Bridgid Lutz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Douglas Dougherty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George Roemer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Jennifer Hinman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Jennifer Hinman, George Roemer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Kevin Grabner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Matt Drury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Nathan Brown, Anne McKibbin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Rich Hackner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Roger Baker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Shraddha Raikar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Travis Hinck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10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51" y="136478"/>
            <a:ext cx="8229600" cy="1120822"/>
          </a:xfrm>
        </p:spPr>
        <p:txBody>
          <a:bodyPr/>
          <a:lstStyle/>
          <a:p>
            <a:r>
              <a:rPr lang="en-US" dirty="0" smtClean="0"/>
              <a:t>High Priority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Version 4.0: Illinois TRM. Item Prioritization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32764"/>
            <a:ext cx="8229600" cy="49933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3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51146"/>
              </p:ext>
            </p:extLst>
          </p:nvPr>
        </p:nvGraphicFramePr>
        <p:xfrm>
          <a:off x="1" y="586853"/>
          <a:ext cx="8966577" cy="61365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805240"/>
                <a:gridCol w="939064"/>
                <a:gridCol w="1222273"/>
              </a:tblGrid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Request Summary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Request Type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Requester Name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Make multifamily common area lighting-HVAC interaction factors consistent between Res and Non-Res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Amy Buege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Treat lighting in multifamily common areas as non-residential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Amy Buege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Lighting HOU and peak CF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Amy Buege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Error in Residential LED Downlights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Correction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Amy Buege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83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Cooling savings for C&amp;I Thermostat Replacement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Benjamin Lipscomb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83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Thermostat Adjustment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Benjamin Lipscomb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Correction to EFLH for Unknown building </a:t>
                      </a:r>
                      <a:r>
                        <a:rPr lang="en-US" sz="1100" u="none" strike="noStrike" dirty="0" smtClean="0">
                          <a:effectLst/>
                        </a:rPr>
                        <a:t>type     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[**Part of FLH update request below**]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Bridgid Lutz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Addition of pipes &lt; 1" diameter to Pipe Insulation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Bridgid Lutz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Commercial Building Insulation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Bridgid Lutz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Include additional equipment conditions and gas savings in DCV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Bridgid Lutz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249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Ground Source Heat Pump Review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Douglas Dougherty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Boiler Tune-ups using historical PY3 data for savings factor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George Roemer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Guest Room Energy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George Roemer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Boiler Economizer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George Roemer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Building Types in Section 3.4, Glossary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Question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Jennifer Hinman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3522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Furnace Tune up for Small businesses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Jennifer Hinman, George Roemer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early replacement definition and assumptions in residential HVAC based on GPY2 evaluation research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algorithm and assumptions for Variable Speed Drives for HVAC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models/assumptions on EFLH for heating and </a:t>
                      </a:r>
                      <a:r>
                        <a:rPr lang="en-US" sz="1100" u="none" strike="noStrike" dirty="0" smtClean="0">
                          <a:effectLst/>
                        </a:rPr>
                        <a:t>cooling 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[**]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models/assumptions on HVAC-Lighting Interaction Factors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algorithm and methodology for industrial steam traps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algorithm and values for thermal regain factor for pipe insulation "TRF" for 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assumptions to current Illinois state energy code (see Measure 4.4.17)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Correction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Update Tables 2.5 and 2.6 to reflect high impact measures in EE Plans for GPY4-6 and EPY7-9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Question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Confirm that C&amp;I Cooling Degree Days in Table 3.6 do not contain an error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Question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Grabner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measure request for dual enthalpy economizer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Rich Hackner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measure request for radiant heater bands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Rich Hackner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measure request for high efficiency pumps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Rich Hackner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measure request for ductless heat pump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Rich Hackner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Compressed Air Nozzles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 Baker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Include ENERGY STAR ceiling fans in TRM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Shraddha Raikar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78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Translation of California Climate Zones to Illinois Climate Zones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Question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Shraddha Raikar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Version 4.0: Illinois TRM. Item Prioritization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91822"/>
            <a:ext cx="8229600" cy="50343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3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96062"/>
              </p:ext>
            </p:extLst>
          </p:nvPr>
        </p:nvGraphicFramePr>
        <p:xfrm>
          <a:off x="232012" y="931863"/>
          <a:ext cx="8761863" cy="47799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332561"/>
                <a:gridCol w="1078173"/>
                <a:gridCol w="1351129"/>
              </a:tblGrid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Request Summary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Request Type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Requester 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Energy Recovery Ventilator (ERV</a:t>
                      </a:r>
                      <a:r>
                        <a:rPr lang="en-US" sz="1400" u="none" strike="noStrike" dirty="0" smtClean="0">
                          <a:effectLst/>
                        </a:rPr>
                        <a:t>)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[**Duplicate**]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Bridgid Lutz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Controls for central domestic hot 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Bridgid Lutz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Energy Management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Bridgid Lutz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 Efficiency Central Domestic Water Heating Plants for MF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George Roemer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Boiler Pipe Wrap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George Roemer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Energy Recovery </a:t>
                      </a:r>
                      <a:r>
                        <a:rPr lang="en-US" sz="1400" u="none" strike="noStrike" dirty="0" smtClean="0">
                          <a:effectLst/>
                        </a:rPr>
                        <a:t>Ventilator 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[**Duplicate**]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George Roemer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Boiler Reset Controls for </a:t>
                      </a:r>
                      <a:r>
                        <a:rPr lang="en-US" sz="1400" u="none" strike="noStrike" dirty="0" smtClean="0">
                          <a:effectLst/>
                        </a:rPr>
                        <a:t>Residential </a:t>
                      </a:r>
                      <a:r>
                        <a:rPr lang="en-US" sz="1400" u="none" strike="noStrike" dirty="0" smtClean="0">
                          <a:solidFill>
                            <a:srgbClr val="43CA4B"/>
                          </a:solidFill>
                          <a:effectLst/>
                        </a:rPr>
                        <a:t>[**Possible Duplicate?**]</a:t>
                      </a:r>
                      <a:endParaRPr lang="en-US" sz="1400" b="0" i="0" u="none" strike="noStrike" dirty="0">
                        <a:solidFill>
                          <a:srgbClr val="43CA4B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Kevin Grabner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PC Power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Kevin Grabner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Water Flow Shut-off (Showerstart) Device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Kevin Grabner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Refrigerator Recycling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Matt Drury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ENERGY STAR Clothes Dryers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Matt Drury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4727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Central boiler controls with remote averaging indoor temperature </a:t>
                      </a:r>
                      <a:r>
                        <a:rPr lang="en-US" sz="1400" u="none" strike="noStrike" dirty="0" smtClean="0">
                          <a:effectLst/>
                        </a:rPr>
                        <a:t>sensors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43CA4B"/>
                          </a:solidFill>
                          <a:effectLst/>
                        </a:rPr>
                        <a:t>[**Possible Duplicate?**]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Nathan Brown, Anne McKibbin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472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Add Steam balancing Measure/main line air vent replacement measure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Nathan Brown, Anne McKibbin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 measure request for stack dampers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Rich Hackner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 measure request for Convection Ovens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Rich Hackner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 measure request for Compressor Waste Heat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Rich Hackner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  <a:tr h="239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 measure request for Insulated Pellet Dryers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Rich Hackner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0" marR="6620" marT="6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05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Priority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Version 4.0: Illinois TRM. Item Prioritization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86856"/>
            <a:ext cx="8229600" cy="50343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3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7327"/>
              </p:ext>
            </p:extLst>
          </p:nvPr>
        </p:nvGraphicFramePr>
        <p:xfrm>
          <a:off x="457200" y="1473956"/>
          <a:ext cx="7869590" cy="398721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746054"/>
                <a:gridCol w="1419368"/>
                <a:gridCol w="1704168"/>
              </a:tblGrid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Request Summary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Request Type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Requester Name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Low pressure HEPA filters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Bridgid Lutz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Laboratory/fume hood sash controls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Bridgid Lutz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Grease trap filter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Bridgid Lutz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Water Heater Temp Setback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Matt Drury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Night Covers - Refrigerated Display Cases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Roger Baker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C&amp;I Ground Source Heat Pump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Roger Baker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Add Large mass Cold Cathode Lighting technology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New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Shraddha Raikar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101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IC">
      <a:dk1>
        <a:sysClr val="windowText" lastClr="000000"/>
      </a:dk1>
      <a:lt1>
        <a:sysClr val="window" lastClr="FFFFFF"/>
      </a:lt1>
      <a:dk2>
        <a:srgbClr val="000000"/>
      </a:dk2>
      <a:lt2>
        <a:srgbClr val="FFFCF2"/>
      </a:lt2>
      <a:accent1>
        <a:srgbClr val="FFE01A"/>
      </a:accent1>
      <a:accent2>
        <a:srgbClr val="F90B02"/>
      </a:accent2>
      <a:accent3>
        <a:srgbClr val="19C2FF"/>
      </a:accent3>
      <a:accent4>
        <a:srgbClr val="999D9D"/>
      </a:accent4>
      <a:accent5>
        <a:srgbClr val="13BCC6"/>
      </a:accent5>
      <a:accent6>
        <a:srgbClr val="DD21AC"/>
      </a:accent6>
      <a:hlink>
        <a:srgbClr val="F46D01"/>
      </a:hlink>
      <a:folHlink>
        <a:srgbClr val="7E7B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Light"/>
            <a:ea typeface="+mn-ea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IC">
    <a:dk1>
      <a:sysClr val="windowText" lastClr="000000"/>
    </a:dk1>
    <a:lt1>
      <a:sysClr val="window" lastClr="FFFFFF"/>
    </a:lt1>
    <a:dk2>
      <a:srgbClr val="000000"/>
    </a:dk2>
    <a:lt2>
      <a:srgbClr val="FFFCF2"/>
    </a:lt2>
    <a:accent1>
      <a:srgbClr val="FFE01A"/>
    </a:accent1>
    <a:accent2>
      <a:srgbClr val="F90B02"/>
    </a:accent2>
    <a:accent3>
      <a:srgbClr val="19C2FF"/>
    </a:accent3>
    <a:accent4>
      <a:srgbClr val="999D9D"/>
    </a:accent4>
    <a:accent5>
      <a:srgbClr val="13BCC6"/>
    </a:accent5>
    <a:accent6>
      <a:srgbClr val="DD21AC"/>
    </a:accent6>
    <a:hlink>
      <a:srgbClr val="F46D01"/>
    </a:hlink>
    <a:folHlink>
      <a:srgbClr val="7E7B7B"/>
    </a:folHlink>
  </a:clrScheme>
</a:themeOverride>
</file>

<file path=ppt/theme/themeOverride2.xml><?xml version="1.0" encoding="utf-8"?>
<a:themeOverride xmlns:a="http://schemas.openxmlformats.org/drawingml/2006/main">
  <a:clrScheme name="VEIC">
    <a:dk1>
      <a:sysClr val="windowText" lastClr="000000"/>
    </a:dk1>
    <a:lt1>
      <a:sysClr val="window" lastClr="FFFFFF"/>
    </a:lt1>
    <a:dk2>
      <a:srgbClr val="000000"/>
    </a:dk2>
    <a:lt2>
      <a:srgbClr val="FFFCF2"/>
    </a:lt2>
    <a:accent1>
      <a:srgbClr val="FFE01A"/>
    </a:accent1>
    <a:accent2>
      <a:srgbClr val="F90B02"/>
    </a:accent2>
    <a:accent3>
      <a:srgbClr val="19C2FF"/>
    </a:accent3>
    <a:accent4>
      <a:srgbClr val="999D9D"/>
    </a:accent4>
    <a:accent5>
      <a:srgbClr val="13BCC6"/>
    </a:accent5>
    <a:accent6>
      <a:srgbClr val="DD21AC"/>
    </a:accent6>
    <a:hlink>
      <a:srgbClr val="F46D01"/>
    </a:hlink>
    <a:folHlink>
      <a:srgbClr val="7E7B7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_x0020_Date0 xmlns="4708ebf9-e3ea-4afd-911e-f1d43d75a573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AD9BEBAB9CC747ABE41BB7C14D658A" ma:contentTypeVersion="3" ma:contentTypeDescription="Create a new document." ma:contentTypeScope="" ma:versionID="8edce6613fadbcfbdb0887f34c47204c">
  <xsd:schema xmlns:xsd="http://www.w3.org/2001/XMLSchema" xmlns:xs="http://www.w3.org/2001/XMLSchema" xmlns:p="http://schemas.microsoft.com/office/2006/metadata/properties" xmlns:ns2="4708ebf9-e3ea-4afd-911e-f1d43d75a573" xmlns:ns3="http://schemas.microsoft.com/sharepoint/v4" targetNamespace="http://schemas.microsoft.com/office/2006/metadata/properties" ma:root="true" ma:fieldsID="7bd7ad87833f2354e30dfc695c2e0f3f" ns2:_="" ns3:_="">
    <xsd:import namespace="4708ebf9-e3ea-4afd-911e-f1d43d75a57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Expiration_x0020_Date0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8ebf9-e3ea-4afd-911e-f1d43d75a573" elementFormDefault="qualified">
    <xsd:import namespace="http://schemas.microsoft.com/office/2006/documentManagement/types"/>
    <xsd:import namespace="http://schemas.microsoft.com/office/infopath/2007/PartnerControls"/>
    <xsd:element name="Expiration_x0020_Date0" ma:index="8" nillable="true" ma:displayName="Expiration Date" ma:description="Enter a value if you want the document to be hidden after a certain date." ma:format="DateOnly" ma:internalName="Expiration_x0020_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hort 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4FC22-C2F8-471E-A37B-9277D893A410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4708ebf9-e3ea-4afd-911e-f1d43d75a573"/>
    <ds:schemaRef ds:uri="http://schemas.openxmlformats.org/package/2006/metadata/core-propertie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4793CFD3-6A40-42F4-90AF-A8F5A010F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08ebf9-e3ea-4afd-911e-f1d43d75a57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28AFD4-D81A-43A0-B232-E453385B56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963</Words>
  <Application>Microsoft Office PowerPoint</Application>
  <PresentationFormat>On-screen Show (4:3)</PresentationFormat>
  <Paragraphs>358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Stag Book</vt:lpstr>
      <vt:lpstr>Helvetica Light</vt:lpstr>
      <vt:lpstr>Calibri</vt:lpstr>
      <vt:lpstr>Office Theme</vt:lpstr>
      <vt:lpstr>PowerPoint Presentation</vt:lpstr>
      <vt:lpstr>PowerPoint Presentation</vt:lpstr>
      <vt:lpstr>TRM Request Tracker</vt:lpstr>
      <vt:lpstr>Impact of Open Measures on Budget</vt:lpstr>
      <vt:lpstr>Now we need work papers…</vt:lpstr>
      <vt:lpstr>Who and by when (assumes 57 items)?</vt:lpstr>
      <vt:lpstr>High Priority</vt:lpstr>
      <vt:lpstr>Medium</vt:lpstr>
      <vt:lpstr>Low Priority</vt:lpstr>
      <vt:lpstr>On-hold?</vt:lpstr>
    </vt:vector>
  </TitlesOfParts>
  <Company>JDK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Worker Bee</dc:creator>
  <cp:lastModifiedBy>Celia Christensen</cp:lastModifiedBy>
  <cp:revision>95</cp:revision>
  <dcterms:created xsi:type="dcterms:W3CDTF">2013-04-29T20:13:06Z</dcterms:created>
  <dcterms:modified xsi:type="dcterms:W3CDTF">2014-06-20T16:56:31Z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0x01010043AD9BEBAB9CC747ABE41BB7C14D658A</vt:lpwstr>
  </property>
</Properties>
</file>