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5050"/>
    <a:srgbClr val="9ADEEF"/>
    <a:srgbClr val="12A4BA"/>
    <a:srgbClr val="2F97FF"/>
    <a:srgbClr val="0066CC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72" d="100"/>
          <a:sy n="72" d="100"/>
        </p:scale>
        <p:origin x="-111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U:\ERC Logo\ERC-Logo\Logo\JPG 300dpi\ERC-Logo_CL-Black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79"/>
          <a:stretch/>
        </p:blipFill>
        <p:spPr bwMode="auto">
          <a:xfrm>
            <a:off x="7620000" y="6172200"/>
            <a:ext cx="1524000" cy="64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9ADE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>
                <a:solidFill>
                  <a:srgbClr val="4E5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U:\ERC Logo\ERC-Logo\Logo\JPG 300dpi\ERC-Logo_CL-Black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79"/>
          <a:stretch/>
        </p:blipFill>
        <p:spPr bwMode="auto">
          <a:xfrm>
            <a:off x="7620000" y="6172200"/>
            <a:ext cx="1524000" cy="648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12A4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2FCA0A-62EF-4077-BF01-9B294DA000A9}" type="datetimeFigureOut">
              <a:rPr lang="en-US" smtClean="0"/>
              <a:t>6/19/2014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8815D41-CBEC-410C-9F87-0EAC8BF77D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848600" cy="2765425"/>
          </a:xfrm>
        </p:spPr>
        <p:txBody>
          <a:bodyPr/>
          <a:lstStyle/>
          <a:p>
            <a:r>
              <a:rPr lang="en-US" dirty="0"/>
              <a:t>Electronic Conversion of the </a:t>
            </a:r>
            <a:br>
              <a:rPr lang="en-US" dirty="0"/>
            </a:br>
            <a:r>
              <a:rPr lang="en-US" dirty="0"/>
              <a:t>IL-TRM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4E5050"/>
                </a:solidFill>
              </a:rPr>
              <a:t>Presented to the SAG on</a:t>
            </a:r>
          </a:p>
          <a:p>
            <a:pPr algn="ctr"/>
            <a:r>
              <a:rPr lang="en-US" i="1" dirty="0" smtClean="0">
                <a:solidFill>
                  <a:srgbClr val="4E5050"/>
                </a:solidFill>
              </a:rPr>
              <a:t>June 24</a:t>
            </a:r>
            <a:r>
              <a:rPr lang="en-US" i="1" baseline="30000" dirty="0" smtClean="0">
                <a:solidFill>
                  <a:srgbClr val="4E5050"/>
                </a:solidFill>
              </a:rPr>
              <a:t>th</a:t>
            </a:r>
            <a:r>
              <a:rPr lang="en-US" i="1" dirty="0" smtClean="0">
                <a:solidFill>
                  <a:srgbClr val="4E5050"/>
                </a:solidFill>
              </a:rPr>
              <a:t>, 2014</a:t>
            </a:r>
            <a:endParaRPr lang="en-US" i="1" dirty="0">
              <a:solidFill>
                <a:srgbClr val="4E5050"/>
              </a:solidFill>
            </a:endParaRPr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371600" y="4572000"/>
            <a:ext cx="64008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rgbClr val="4E5050"/>
                </a:solidFill>
              </a:rPr>
              <a:t>By: 	Stefano </a:t>
            </a:r>
            <a:r>
              <a:rPr lang="en-US" sz="2800" b="1" dirty="0" err="1" smtClean="0">
                <a:solidFill>
                  <a:srgbClr val="4E5050"/>
                </a:solidFill>
              </a:rPr>
              <a:t>Galiasso</a:t>
            </a:r>
            <a:endParaRPr lang="en-US" sz="2800" b="1" dirty="0" smtClean="0">
              <a:solidFill>
                <a:srgbClr val="4E5050"/>
              </a:solidFill>
            </a:endParaRPr>
          </a:p>
          <a:p>
            <a:pPr algn="l"/>
            <a:r>
              <a:rPr lang="en-US" sz="2800" b="1" dirty="0" smtClean="0">
                <a:solidFill>
                  <a:srgbClr val="4E5050"/>
                </a:solidFill>
              </a:rPr>
              <a:t>	</a:t>
            </a:r>
            <a:r>
              <a:rPr lang="en-US" sz="2800" b="1" dirty="0" err="1" smtClean="0">
                <a:solidFill>
                  <a:srgbClr val="4E5050"/>
                </a:solidFill>
              </a:rPr>
              <a:t>Shraddha</a:t>
            </a:r>
            <a:r>
              <a:rPr lang="en-US" sz="2800" b="1" dirty="0" smtClean="0">
                <a:solidFill>
                  <a:srgbClr val="4E5050"/>
                </a:solidFill>
              </a:rPr>
              <a:t> Raikar</a:t>
            </a:r>
            <a:endParaRPr lang="en-US" sz="2800" b="1" dirty="0">
              <a:solidFill>
                <a:srgbClr val="4E5050"/>
              </a:solidFill>
            </a:endParaRPr>
          </a:p>
        </p:txBody>
      </p:sp>
      <p:pic>
        <p:nvPicPr>
          <p:cNvPr id="2050" name="Picture 2" descr="U:\ERC Logo\ERC-Logo\Logo\JPG 300dpi\ERC-Logo_CL-Blac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2" y="5771490"/>
            <a:ext cx="2230438" cy="1086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86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Thank You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11120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an electronic version?</a:t>
            </a:r>
          </a:p>
          <a:p>
            <a:r>
              <a:rPr lang="en-US" dirty="0" smtClean="0"/>
              <a:t>Current status</a:t>
            </a:r>
          </a:p>
          <a:p>
            <a:r>
              <a:rPr lang="en-US" dirty="0" smtClean="0"/>
              <a:t>Workbooks</a:t>
            </a:r>
          </a:p>
          <a:p>
            <a:r>
              <a:rPr lang="en-US" dirty="0" smtClean="0"/>
              <a:t>Example Measures</a:t>
            </a:r>
          </a:p>
          <a:p>
            <a:r>
              <a:rPr lang="en-US" dirty="0" smtClean="0"/>
              <a:t>TRC calculation</a:t>
            </a:r>
          </a:p>
          <a:p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2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an Electronic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Currently the Illinois TRM is a Word document </a:t>
            </a:r>
          </a:p>
          <a:p>
            <a:pPr marL="0" indent="0" defTabSz="176213">
              <a:buNone/>
            </a:pPr>
            <a:r>
              <a:rPr lang="en-US" dirty="0"/>
              <a:t>	</a:t>
            </a:r>
            <a:r>
              <a:rPr lang="en-US" dirty="0" smtClean="0"/>
              <a:t>(&gt;1000 </a:t>
            </a:r>
            <a:r>
              <a:rPr lang="en-US" dirty="0" err="1" smtClean="0"/>
              <a:t>pgs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Measures either have deemed savings or deemed algorithms and inputs based on various scenarios</a:t>
            </a:r>
          </a:p>
          <a:p>
            <a:r>
              <a:rPr lang="en-US" dirty="0" smtClean="0"/>
              <a:t>Deemed inputs are provided in look-up tables </a:t>
            </a:r>
          </a:p>
          <a:p>
            <a:r>
              <a:rPr lang="en-US" dirty="0" smtClean="0"/>
              <a:t>This format is sufficient for determining savings for individual measures</a:t>
            </a:r>
          </a:p>
          <a:p>
            <a:r>
              <a:rPr lang="en-US" dirty="0" smtClean="0"/>
              <a:t>Savings of multiple measures in a program are difficult to calculate</a:t>
            </a:r>
          </a:p>
          <a:p>
            <a:r>
              <a:rPr lang="en-US" dirty="0" smtClean="0"/>
              <a:t>Program Administrators expressed a need to come up with a common standardized tool/electronic version of the TRM</a:t>
            </a:r>
          </a:p>
          <a:p>
            <a:pPr marL="548640" lvl="2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93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request from </a:t>
            </a:r>
            <a:r>
              <a:rPr lang="en-US" dirty="0" err="1" smtClean="0"/>
              <a:t>Nicor</a:t>
            </a:r>
            <a:endParaRPr lang="en-US" dirty="0"/>
          </a:p>
          <a:p>
            <a:r>
              <a:rPr lang="en-US" dirty="0" smtClean="0"/>
              <a:t>Held multiple meetings last year to decide on a format</a:t>
            </a:r>
          </a:p>
          <a:p>
            <a:r>
              <a:rPr lang="en-US" dirty="0" smtClean="0"/>
              <a:t>ERC presented to the TAC in November 2013 where the committee gave comments and suggestions</a:t>
            </a:r>
          </a:p>
          <a:p>
            <a:r>
              <a:rPr lang="en-US" dirty="0" smtClean="0"/>
              <a:t>Incorporated SAG feedback to include references, easy navigation between measures, and TRC 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8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Book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" r="38227" b="-584"/>
          <a:stretch/>
        </p:blipFill>
        <p:spPr bwMode="auto">
          <a:xfrm>
            <a:off x="457200" y="1371600"/>
            <a:ext cx="8207352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315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46101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/>
              <a:t>Inputs</a:t>
            </a:r>
          </a:p>
          <a:p>
            <a:pPr lvl="1"/>
            <a:r>
              <a:rPr lang="en-US" sz="2400" dirty="0" smtClean="0"/>
              <a:t>Building Type: Office</a:t>
            </a:r>
          </a:p>
          <a:p>
            <a:pPr lvl="1"/>
            <a:r>
              <a:rPr lang="en-US" sz="2400" dirty="0" smtClean="0"/>
              <a:t>Application Type: Chilled Water Pump</a:t>
            </a:r>
          </a:p>
          <a:p>
            <a:pPr lvl="1"/>
            <a:r>
              <a:rPr lang="en-US" sz="2400" dirty="0" smtClean="0"/>
              <a:t>Horse Power: 10 </a:t>
            </a:r>
            <a:r>
              <a:rPr lang="en-US" sz="2400" dirty="0" err="1" smtClean="0"/>
              <a:t>Hp</a:t>
            </a:r>
            <a:endParaRPr lang="en-US" sz="2400" dirty="0" smtClean="0"/>
          </a:p>
          <a:p>
            <a:pPr lvl="1"/>
            <a:r>
              <a:rPr lang="en-US" sz="2400" dirty="0" smtClean="0"/>
              <a:t>Type: HVAC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71600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u="sng" dirty="0" smtClean="0">
                <a:solidFill>
                  <a:srgbClr val="4E5050"/>
                </a:solidFill>
              </a:rPr>
              <a:t>4.4.17 Variable Speed Drive for HVAC</a:t>
            </a:r>
            <a:endParaRPr lang="en-US" sz="2800" u="sng" dirty="0">
              <a:solidFill>
                <a:srgbClr val="4E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00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0"/>
            <a:ext cx="8229600" cy="46101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/>
              <a:t>Inputs:</a:t>
            </a:r>
          </a:p>
          <a:p>
            <a:pPr lvl="1"/>
            <a:r>
              <a:rPr lang="en-US" sz="2400" dirty="0" smtClean="0"/>
              <a:t>Lamp Type: Directional</a:t>
            </a:r>
          </a:p>
          <a:p>
            <a:pPr lvl="1" defTabSz="176213">
              <a:tabLst>
                <a:tab pos="2005013" algn="l"/>
                <a:tab pos="2684463" algn="l"/>
              </a:tabLst>
            </a:pPr>
            <a:r>
              <a:rPr lang="en-US" sz="2400" dirty="0"/>
              <a:t>Bulb Type: </a:t>
            </a:r>
            <a:r>
              <a:rPr lang="en-US" sz="2400" dirty="0" smtClean="0"/>
              <a:t>Reflector with medium screw bases with 				diameter less or equal to 2.25”</a:t>
            </a:r>
          </a:p>
          <a:p>
            <a:pPr lvl="1"/>
            <a:r>
              <a:rPr lang="en-US" sz="2400" dirty="0" smtClean="0"/>
              <a:t>Lumen Range: 450 – 499</a:t>
            </a:r>
          </a:p>
          <a:p>
            <a:pPr lvl="1"/>
            <a:r>
              <a:rPr lang="en-US" sz="2400" dirty="0" smtClean="0"/>
              <a:t>Building Type: Elementary School</a:t>
            </a:r>
          </a:p>
          <a:p>
            <a:pPr lvl="1"/>
            <a:r>
              <a:rPr lang="en-US" sz="2400" dirty="0" smtClean="0"/>
              <a:t>Electric Heating?: False</a:t>
            </a:r>
          </a:p>
          <a:p>
            <a:pPr lvl="1"/>
            <a:r>
              <a:rPr lang="en-US" sz="2400" dirty="0" smtClean="0"/>
              <a:t>Installation Year: 2014 - 2019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371600"/>
            <a:ext cx="8229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u="sng" dirty="0" smtClean="0">
                <a:solidFill>
                  <a:srgbClr val="4E5050"/>
                </a:solidFill>
              </a:rPr>
              <a:t>4.5.4 LED Bulbs and Fixtures</a:t>
            </a:r>
            <a:endParaRPr lang="en-US" sz="2800" u="sng" dirty="0">
              <a:solidFill>
                <a:srgbClr val="4E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364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TRCs?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had expressed interest in the tool to be able to do TRC calculations</a:t>
            </a:r>
          </a:p>
          <a:p>
            <a:r>
              <a:rPr lang="en-US" dirty="0" smtClean="0"/>
              <a:t>Allow Program Administrators to plan their portfolio</a:t>
            </a:r>
          </a:p>
          <a:p>
            <a:r>
              <a:rPr lang="en-US" dirty="0" smtClean="0"/>
              <a:t>In initial stage of development</a:t>
            </a:r>
          </a:p>
          <a:p>
            <a:r>
              <a:rPr lang="en-US" dirty="0" smtClean="0"/>
              <a:t>Based on </a:t>
            </a:r>
            <a:r>
              <a:rPr lang="en-US" dirty="0" err="1" smtClean="0"/>
              <a:t>DSMore</a:t>
            </a:r>
            <a:r>
              <a:rPr lang="en-US" dirty="0" smtClean="0"/>
              <a:t> and </a:t>
            </a:r>
            <a:r>
              <a:rPr lang="en-US" dirty="0" err="1" smtClean="0"/>
              <a:t>Bencost</a:t>
            </a:r>
            <a:r>
              <a:rPr lang="en-US" dirty="0" smtClean="0"/>
              <a:t> modelling tools (currently used by utilities and DCEO)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9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edits based on feedback</a:t>
            </a:r>
          </a:p>
          <a:p>
            <a:r>
              <a:rPr lang="en-US" dirty="0" smtClean="0"/>
              <a:t>Update the spreadsheets once TRM v4.0 is finalized</a:t>
            </a:r>
          </a:p>
          <a:p>
            <a:r>
              <a:rPr lang="en-US" dirty="0" smtClean="0"/>
              <a:t>Allow the TRC tool to input multiple iterations of an individual measure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091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2754</TotalTime>
  <Words>219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Electronic Conversion of the  IL-TRM</vt:lpstr>
      <vt:lpstr>Agenda</vt:lpstr>
      <vt:lpstr>Why an Electronic Version</vt:lpstr>
      <vt:lpstr>Current Status</vt:lpstr>
      <vt:lpstr>Work Book </vt:lpstr>
      <vt:lpstr>Measure Example #1</vt:lpstr>
      <vt:lpstr>Measure Example #2</vt:lpstr>
      <vt:lpstr>Can we do TRCs?</vt:lpstr>
      <vt:lpstr>Next Steps</vt:lpstr>
      <vt:lpstr>Thank You</vt:lpstr>
    </vt:vector>
  </TitlesOfParts>
  <Company>Energy Resources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Conversion of the  IL-TRM</dc:title>
  <dc:creator>raikar</dc:creator>
  <cp:lastModifiedBy>Celia Christensen</cp:lastModifiedBy>
  <cp:revision>18</cp:revision>
  <dcterms:created xsi:type="dcterms:W3CDTF">2014-06-16T17:47:24Z</dcterms:created>
  <dcterms:modified xsi:type="dcterms:W3CDTF">2014-06-19T19:42:16Z</dcterms:modified>
</cp:coreProperties>
</file>