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6" r:id="rId8"/>
    <p:sldId id="263" r:id="rId9"/>
    <p:sldId id="264" r:id="rId10"/>
    <p:sldId id="267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E5050"/>
    <a:srgbClr val="9ADEEF"/>
    <a:srgbClr val="12A4BA"/>
    <a:srgbClr val="2F97FF"/>
    <a:srgbClr val="0066CC"/>
    <a:srgbClr val="0099FF"/>
    <a:srgbClr val="33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62" autoAdjust="0"/>
    <p:restoredTop sz="94660"/>
  </p:normalViewPr>
  <p:slideViewPr>
    <p:cSldViewPr>
      <p:cViewPr>
        <p:scale>
          <a:sx n="72" d="100"/>
          <a:sy n="72" d="100"/>
        </p:scale>
        <p:origin x="-1114" y="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FCA0A-62EF-4077-BF01-9B294DA000A9}" type="datetimeFigureOut">
              <a:rPr lang="en-US" smtClean="0"/>
              <a:t>6/19/2014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815D41-CBEC-410C-9F87-0EAC8BF77D8F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FCA0A-62EF-4077-BF01-9B294DA000A9}" type="datetimeFigureOut">
              <a:rPr lang="en-US" smtClean="0"/>
              <a:t>6/19/2014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815D41-CBEC-410C-9F87-0EAC8BF77D8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FCA0A-62EF-4077-BF01-9B294DA000A9}" type="datetimeFigureOut">
              <a:rPr lang="en-US" smtClean="0"/>
              <a:t>6/19/2014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815D41-CBEC-410C-9F87-0EAC8BF77D8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FCA0A-62EF-4077-BF01-9B294DA000A9}" type="datetimeFigureOut">
              <a:rPr lang="en-US" smtClean="0"/>
              <a:t>6/19/2014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815D41-CBEC-410C-9F87-0EAC8BF77D8F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2" descr="U:\ERC Logo\ERC-Logo\Logo\JPG 300dpi\ERC-Logo_CL-Black.jpg"/>
          <p:cNvPicPr>
            <a:picLocks noChangeAspect="1" noChangeArrowheads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2679"/>
          <a:stretch/>
        </p:blipFill>
        <p:spPr bwMode="auto">
          <a:xfrm>
            <a:off x="7620000" y="6172200"/>
            <a:ext cx="1524000" cy="6482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rgbClr val="9ADEE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>
                <a:solidFill>
                  <a:srgbClr val="4E505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FCA0A-62EF-4077-BF01-9B294DA000A9}" type="datetimeFigureOut">
              <a:rPr lang="en-US" smtClean="0"/>
              <a:t>6/19/2014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815D41-CBEC-410C-9F87-0EAC8BF77D8F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FCA0A-62EF-4077-BF01-9B294DA000A9}" type="datetimeFigureOut">
              <a:rPr lang="en-US" smtClean="0"/>
              <a:t>6/19/2014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815D41-CBEC-410C-9F87-0EAC8BF77D8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FCA0A-62EF-4077-BF01-9B294DA000A9}" type="datetimeFigureOut">
              <a:rPr lang="en-US" smtClean="0"/>
              <a:t>6/19/2014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815D41-CBEC-410C-9F87-0EAC8BF77D8F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FCA0A-62EF-4077-BF01-9B294DA000A9}" type="datetimeFigureOut">
              <a:rPr lang="en-US" smtClean="0"/>
              <a:t>6/19/2014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815D41-CBEC-410C-9F87-0EAC8BF77D8F}" type="slidenum">
              <a:rPr lang="en-US" smtClean="0"/>
              <a:t>‹#›</a:t>
            </a:fld>
            <a:endParaRPr lang="en-US"/>
          </a:p>
        </p:txBody>
      </p:sp>
      <p:pic>
        <p:nvPicPr>
          <p:cNvPr id="6" name="Picture 2" descr="U:\ERC Logo\ERC-Logo\Logo\JPG 300dpi\ERC-Logo_CL-Black.jpg"/>
          <p:cNvPicPr>
            <a:picLocks noChangeAspect="1" noChangeArrowheads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2679"/>
          <a:stretch/>
        </p:blipFill>
        <p:spPr bwMode="auto">
          <a:xfrm>
            <a:off x="7620000" y="6172200"/>
            <a:ext cx="1524000" cy="6482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FCA0A-62EF-4077-BF01-9B294DA000A9}" type="datetimeFigureOut">
              <a:rPr lang="en-US" smtClean="0"/>
              <a:t>6/19/2014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815D41-CBEC-410C-9F87-0EAC8BF77D8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FCA0A-62EF-4077-BF01-9B294DA000A9}" type="datetimeFigureOut">
              <a:rPr lang="en-US" smtClean="0"/>
              <a:t>6/19/2014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815D41-CBEC-410C-9F87-0EAC8BF77D8F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FCA0A-62EF-4077-BF01-9B294DA000A9}" type="datetimeFigureOut">
              <a:rPr lang="en-US" smtClean="0"/>
              <a:t>6/19/2014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815D41-CBEC-410C-9F87-0EAC8BF77D8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rgbClr val="12A4B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A82FCA0A-62EF-4077-BF01-9B294DA000A9}" type="datetimeFigureOut">
              <a:rPr lang="en-US" smtClean="0"/>
              <a:t>6/19/2014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E8815D41-CBEC-410C-9F87-0EAC8BF77D8F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5800" y="533400"/>
            <a:ext cx="7848600" cy="2765425"/>
          </a:xfrm>
        </p:spPr>
        <p:txBody>
          <a:bodyPr/>
          <a:lstStyle/>
          <a:p>
            <a:r>
              <a:rPr lang="en-US" dirty="0"/>
              <a:t>Electronic Conversion of the </a:t>
            </a:r>
            <a:br>
              <a:rPr lang="en-US" dirty="0"/>
            </a:br>
            <a:r>
              <a:rPr lang="en-US" dirty="0"/>
              <a:t>IL-TRM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71600" y="3505200"/>
            <a:ext cx="6400800" cy="914400"/>
          </a:xfrm>
        </p:spPr>
        <p:txBody>
          <a:bodyPr>
            <a:normAutofit/>
          </a:bodyPr>
          <a:lstStyle/>
          <a:p>
            <a:pPr algn="ctr"/>
            <a:r>
              <a:rPr lang="en-US" dirty="0" smtClean="0">
                <a:solidFill>
                  <a:srgbClr val="4E5050"/>
                </a:solidFill>
              </a:rPr>
              <a:t>Presented to the SAG on</a:t>
            </a:r>
          </a:p>
          <a:p>
            <a:pPr algn="ctr"/>
            <a:r>
              <a:rPr lang="en-US" i="1" dirty="0" smtClean="0">
                <a:solidFill>
                  <a:srgbClr val="4E5050"/>
                </a:solidFill>
              </a:rPr>
              <a:t>June 24</a:t>
            </a:r>
            <a:r>
              <a:rPr lang="en-US" i="1" baseline="30000" dirty="0" smtClean="0">
                <a:solidFill>
                  <a:srgbClr val="4E5050"/>
                </a:solidFill>
              </a:rPr>
              <a:t>th</a:t>
            </a:r>
            <a:r>
              <a:rPr lang="en-US" i="1" dirty="0" smtClean="0">
                <a:solidFill>
                  <a:srgbClr val="4E5050"/>
                </a:solidFill>
              </a:rPr>
              <a:t>, 2014</a:t>
            </a:r>
            <a:endParaRPr lang="en-US" i="1" dirty="0">
              <a:solidFill>
                <a:srgbClr val="4E5050"/>
              </a:solidFill>
            </a:endParaRPr>
          </a:p>
        </p:txBody>
      </p:sp>
      <p:sp>
        <p:nvSpPr>
          <p:cNvPr id="6" name="Subtitle 4"/>
          <p:cNvSpPr txBox="1">
            <a:spLocks/>
          </p:cNvSpPr>
          <p:nvPr/>
        </p:nvSpPr>
        <p:spPr>
          <a:xfrm>
            <a:off x="1371600" y="4572000"/>
            <a:ext cx="6400800" cy="1371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2800" b="1" dirty="0" smtClean="0">
                <a:solidFill>
                  <a:srgbClr val="4E5050"/>
                </a:solidFill>
              </a:rPr>
              <a:t>By: 	Stefano </a:t>
            </a:r>
            <a:r>
              <a:rPr lang="en-US" sz="2800" b="1" dirty="0" err="1" smtClean="0">
                <a:solidFill>
                  <a:srgbClr val="4E5050"/>
                </a:solidFill>
              </a:rPr>
              <a:t>Galiasso</a:t>
            </a:r>
            <a:endParaRPr lang="en-US" sz="2800" b="1" dirty="0" smtClean="0">
              <a:solidFill>
                <a:srgbClr val="4E5050"/>
              </a:solidFill>
            </a:endParaRPr>
          </a:p>
          <a:p>
            <a:pPr algn="l"/>
            <a:r>
              <a:rPr lang="en-US" sz="2800" b="1" dirty="0" smtClean="0">
                <a:solidFill>
                  <a:srgbClr val="4E5050"/>
                </a:solidFill>
              </a:rPr>
              <a:t>	</a:t>
            </a:r>
            <a:r>
              <a:rPr lang="en-US" sz="2800" b="1" dirty="0" err="1" smtClean="0">
                <a:solidFill>
                  <a:srgbClr val="4E5050"/>
                </a:solidFill>
              </a:rPr>
              <a:t>Shraddha</a:t>
            </a:r>
            <a:r>
              <a:rPr lang="en-US" sz="2800" b="1" dirty="0" smtClean="0">
                <a:solidFill>
                  <a:srgbClr val="4E5050"/>
                </a:solidFill>
              </a:rPr>
              <a:t> Raikar</a:t>
            </a:r>
            <a:endParaRPr lang="en-US" sz="2800" b="1" dirty="0">
              <a:solidFill>
                <a:srgbClr val="4E5050"/>
              </a:solidFill>
            </a:endParaRPr>
          </a:p>
        </p:txBody>
      </p:sp>
      <p:pic>
        <p:nvPicPr>
          <p:cNvPr id="2050" name="Picture 2" descr="U:\ERC Logo\ERC-Logo\Logo\JPG 300dpi\ERC-Logo_CL-Black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13562" y="5771490"/>
            <a:ext cx="2230438" cy="10865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058612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6096000"/>
          </a:xfrm>
        </p:spPr>
        <p:txBody>
          <a:bodyPr>
            <a:normAutofit/>
          </a:bodyPr>
          <a:lstStyle/>
          <a:p>
            <a:pPr algn="ctr"/>
            <a:r>
              <a:rPr lang="en-US" sz="4400" b="1" dirty="0" smtClean="0"/>
              <a:t>Thank You</a:t>
            </a:r>
            <a:endParaRPr 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2111204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Why an electronic version?</a:t>
            </a:r>
          </a:p>
          <a:p>
            <a:r>
              <a:rPr lang="en-US" dirty="0" smtClean="0"/>
              <a:t>Current status</a:t>
            </a:r>
          </a:p>
          <a:p>
            <a:r>
              <a:rPr lang="en-US" dirty="0" smtClean="0"/>
              <a:t>Workbooks</a:t>
            </a:r>
          </a:p>
          <a:p>
            <a:r>
              <a:rPr lang="en-US" dirty="0" smtClean="0"/>
              <a:t>Example Measures</a:t>
            </a:r>
          </a:p>
          <a:p>
            <a:r>
              <a:rPr lang="en-US" dirty="0" smtClean="0"/>
              <a:t>TRC calculation</a:t>
            </a:r>
          </a:p>
          <a:p>
            <a:r>
              <a:rPr lang="en-US" dirty="0" smtClean="0"/>
              <a:t>Next steps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0258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an Electronic Version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Currently the Illinois TRM is a Word document </a:t>
            </a:r>
          </a:p>
          <a:p>
            <a:pPr marL="0" indent="0" defTabSz="176213">
              <a:buNone/>
            </a:pPr>
            <a:r>
              <a:rPr lang="en-US" dirty="0"/>
              <a:t>	</a:t>
            </a:r>
            <a:r>
              <a:rPr lang="en-US" dirty="0" smtClean="0"/>
              <a:t>(&gt;1000 </a:t>
            </a:r>
            <a:r>
              <a:rPr lang="en-US" dirty="0" err="1" smtClean="0"/>
              <a:t>pgs</a:t>
            </a:r>
            <a:r>
              <a:rPr lang="en-US" dirty="0" smtClean="0"/>
              <a:t>)</a:t>
            </a:r>
          </a:p>
          <a:p>
            <a:r>
              <a:rPr lang="en-US" dirty="0" smtClean="0"/>
              <a:t>Measures either have deemed savings or deemed algorithms and inputs based on various scenarios</a:t>
            </a:r>
          </a:p>
          <a:p>
            <a:r>
              <a:rPr lang="en-US" dirty="0" smtClean="0"/>
              <a:t>Deemed inputs are provided in look-up tables </a:t>
            </a:r>
          </a:p>
          <a:p>
            <a:r>
              <a:rPr lang="en-US" dirty="0" smtClean="0"/>
              <a:t>This format is sufficient for determining savings for individual measures</a:t>
            </a:r>
          </a:p>
          <a:p>
            <a:r>
              <a:rPr lang="en-US" dirty="0" smtClean="0"/>
              <a:t>Savings of multiple measures in a program are difficult to calculate</a:t>
            </a:r>
          </a:p>
          <a:p>
            <a:r>
              <a:rPr lang="en-US" dirty="0" smtClean="0"/>
              <a:t>Program Administrators expressed a need to come up with a common standardized tool/electronic version of the TRM</a:t>
            </a:r>
          </a:p>
          <a:p>
            <a:pPr marL="548640" lvl="2" indent="0"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08937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 Status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Initial request from </a:t>
            </a:r>
            <a:r>
              <a:rPr lang="en-US" dirty="0" err="1" smtClean="0"/>
              <a:t>Nicor</a:t>
            </a:r>
            <a:endParaRPr lang="en-US" dirty="0"/>
          </a:p>
          <a:p>
            <a:r>
              <a:rPr lang="en-US" dirty="0" smtClean="0"/>
              <a:t>Held multiple meetings last year to decide on a format</a:t>
            </a:r>
          </a:p>
          <a:p>
            <a:r>
              <a:rPr lang="en-US" dirty="0" smtClean="0"/>
              <a:t>ERC presented to the TAC in November 2013 where the committee gave comments and suggestions</a:t>
            </a:r>
          </a:p>
          <a:p>
            <a:r>
              <a:rPr lang="en-US" dirty="0" smtClean="0"/>
              <a:t>Incorporated SAG feedback to include references, easy navigation between measures, and TRC calculations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75874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Work Book </a:t>
            </a:r>
            <a:endParaRPr 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84" r="38227" b="-584"/>
          <a:stretch/>
        </p:blipFill>
        <p:spPr bwMode="auto">
          <a:xfrm>
            <a:off x="457200" y="1371600"/>
            <a:ext cx="8207352" cy="5334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031511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Measure Example #1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66900"/>
            <a:ext cx="8229600" cy="4610100"/>
          </a:xfrm>
        </p:spPr>
        <p:txBody>
          <a:bodyPr/>
          <a:lstStyle/>
          <a:p>
            <a:pPr marL="0" indent="0">
              <a:buNone/>
            </a:pPr>
            <a:r>
              <a:rPr lang="en-US" sz="2800" b="1" i="1" dirty="0" smtClean="0"/>
              <a:t>Inputs</a:t>
            </a:r>
          </a:p>
          <a:p>
            <a:pPr lvl="1"/>
            <a:r>
              <a:rPr lang="en-US" sz="2400" dirty="0" smtClean="0"/>
              <a:t>Building Type: Office</a:t>
            </a:r>
          </a:p>
          <a:p>
            <a:pPr lvl="1"/>
            <a:r>
              <a:rPr lang="en-US" sz="2400" dirty="0" smtClean="0"/>
              <a:t>Application Type: Chilled Water Pump</a:t>
            </a:r>
          </a:p>
          <a:p>
            <a:pPr lvl="1"/>
            <a:r>
              <a:rPr lang="en-US" sz="2400" dirty="0" smtClean="0"/>
              <a:t>Horse Power: 10 </a:t>
            </a:r>
            <a:r>
              <a:rPr lang="en-US" sz="2400" dirty="0" err="1" smtClean="0"/>
              <a:t>Hp</a:t>
            </a:r>
            <a:endParaRPr lang="en-US" sz="2400" dirty="0" smtClean="0"/>
          </a:p>
          <a:p>
            <a:pPr lvl="1"/>
            <a:r>
              <a:rPr lang="en-US" sz="2400" dirty="0" smtClean="0"/>
              <a:t>Type: HVAC</a:t>
            </a:r>
          </a:p>
          <a:p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57200" y="1371600"/>
            <a:ext cx="8229600" cy="4953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 spc="-1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u="sng" dirty="0" smtClean="0">
                <a:solidFill>
                  <a:srgbClr val="4E5050"/>
                </a:solidFill>
              </a:rPr>
              <a:t>4.4.17 Variable Speed Drive for HVAC</a:t>
            </a:r>
            <a:endParaRPr lang="en-US" sz="2800" u="sng" dirty="0">
              <a:solidFill>
                <a:srgbClr val="4E5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79007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Measure Example #2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66900"/>
            <a:ext cx="8229600" cy="4610100"/>
          </a:xfrm>
        </p:spPr>
        <p:txBody>
          <a:bodyPr/>
          <a:lstStyle/>
          <a:p>
            <a:pPr marL="0" indent="0">
              <a:buNone/>
            </a:pPr>
            <a:r>
              <a:rPr lang="en-US" sz="2800" b="1" i="1" dirty="0"/>
              <a:t>Inputs:</a:t>
            </a:r>
          </a:p>
          <a:p>
            <a:pPr lvl="1"/>
            <a:r>
              <a:rPr lang="en-US" sz="2400" dirty="0" smtClean="0"/>
              <a:t>Lamp Type: Directional</a:t>
            </a:r>
          </a:p>
          <a:p>
            <a:pPr lvl="1" defTabSz="176213">
              <a:tabLst>
                <a:tab pos="2005013" algn="l"/>
                <a:tab pos="2684463" algn="l"/>
              </a:tabLst>
            </a:pPr>
            <a:r>
              <a:rPr lang="en-US" sz="2400" dirty="0"/>
              <a:t>Bulb Type: </a:t>
            </a:r>
            <a:r>
              <a:rPr lang="en-US" sz="2400" dirty="0" smtClean="0"/>
              <a:t>Reflector with medium screw bases with 				diameter less or equal to 2.25”</a:t>
            </a:r>
          </a:p>
          <a:p>
            <a:pPr lvl="1"/>
            <a:r>
              <a:rPr lang="en-US" sz="2400" dirty="0" smtClean="0"/>
              <a:t>Lumen Range: 450 – 499</a:t>
            </a:r>
          </a:p>
          <a:p>
            <a:pPr lvl="1"/>
            <a:r>
              <a:rPr lang="en-US" sz="2400" dirty="0" smtClean="0"/>
              <a:t>Building Type: Elementary School</a:t>
            </a:r>
          </a:p>
          <a:p>
            <a:pPr lvl="1"/>
            <a:r>
              <a:rPr lang="en-US" sz="2400" dirty="0" smtClean="0"/>
              <a:t>Electric Heating?: False</a:t>
            </a:r>
          </a:p>
          <a:p>
            <a:pPr lvl="1"/>
            <a:r>
              <a:rPr lang="en-US" sz="2400" dirty="0" smtClean="0"/>
              <a:t>Installation Year: 2014 - 2019</a:t>
            </a:r>
            <a:endParaRPr lang="en-US" sz="2400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57200" y="1371600"/>
            <a:ext cx="8229600" cy="4953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 spc="-1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u="sng" dirty="0" smtClean="0">
                <a:solidFill>
                  <a:srgbClr val="4E5050"/>
                </a:solidFill>
              </a:rPr>
              <a:t>4.5.4 LED Bulbs and Fixtures</a:t>
            </a:r>
            <a:endParaRPr lang="en-US" sz="2800" u="sng" dirty="0">
              <a:solidFill>
                <a:srgbClr val="4E5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43641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Can we do TRCs?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group had expressed interest in the tool to be able to do TRC calculations</a:t>
            </a:r>
          </a:p>
          <a:p>
            <a:r>
              <a:rPr lang="en-US" dirty="0" smtClean="0"/>
              <a:t>Allow Program Administrators to plan their portfolio</a:t>
            </a:r>
          </a:p>
          <a:p>
            <a:r>
              <a:rPr lang="en-US" dirty="0" smtClean="0"/>
              <a:t>In initial stage of development</a:t>
            </a:r>
          </a:p>
          <a:p>
            <a:r>
              <a:rPr lang="en-US" dirty="0" smtClean="0"/>
              <a:t>Based on </a:t>
            </a:r>
            <a:r>
              <a:rPr lang="en-US" dirty="0" err="1" smtClean="0"/>
              <a:t>DSMore</a:t>
            </a:r>
            <a:r>
              <a:rPr lang="en-US" dirty="0" smtClean="0"/>
              <a:t> and </a:t>
            </a:r>
            <a:r>
              <a:rPr lang="en-US" dirty="0" err="1" smtClean="0"/>
              <a:t>Bencost</a:t>
            </a:r>
            <a:r>
              <a:rPr lang="en-US" dirty="0" smtClean="0"/>
              <a:t> modelling tools (currently used by utilities and DCEO)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22992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Steps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Make edits based on feedback</a:t>
            </a:r>
          </a:p>
          <a:p>
            <a:r>
              <a:rPr lang="en-US" dirty="0" smtClean="0"/>
              <a:t>Update the spreadsheets once TRM v4.0 is finalized</a:t>
            </a:r>
          </a:p>
          <a:p>
            <a:r>
              <a:rPr lang="en-US" dirty="0" smtClean="0"/>
              <a:t>Allow the TRC tool to input multiple iterations of an individual measure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140918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2754</TotalTime>
  <Words>219</Words>
  <Application>Microsoft Office PowerPoint</Application>
  <PresentationFormat>On-screen Show (4:3)</PresentationFormat>
  <Paragraphs>52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Clarity</vt:lpstr>
      <vt:lpstr>Electronic Conversion of the  IL-TRM</vt:lpstr>
      <vt:lpstr>Agenda</vt:lpstr>
      <vt:lpstr>Why an Electronic Version</vt:lpstr>
      <vt:lpstr>Current Status</vt:lpstr>
      <vt:lpstr>Work Book </vt:lpstr>
      <vt:lpstr>Measure Example #1</vt:lpstr>
      <vt:lpstr>Measure Example #2</vt:lpstr>
      <vt:lpstr>Can we do TRCs?</vt:lpstr>
      <vt:lpstr>Next Steps</vt:lpstr>
      <vt:lpstr>Thank You</vt:lpstr>
    </vt:vector>
  </TitlesOfParts>
  <Company>Energy Resources center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Electronic Conversion of the  IL-TRM</dc:title>
  <dc:creator>raikar</dc:creator>
  <cp:lastModifiedBy>Celia Christensen</cp:lastModifiedBy>
  <cp:revision>18</cp:revision>
  <dcterms:created xsi:type="dcterms:W3CDTF">2014-06-16T17:47:24Z</dcterms:created>
  <dcterms:modified xsi:type="dcterms:W3CDTF">2014-06-19T19:42:16Z</dcterms:modified>
</cp:coreProperties>
</file>