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9" r:id="rId4"/>
    <p:sldId id="258" r:id="rId5"/>
    <p:sldId id="260" r:id="rId6"/>
    <p:sldId id="261" r:id="rId7"/>
    <p:sldId id="262" r:id="rId8"/>
    <p:sldId id="263" r:id="rId9"/>
    <p:sldId id="264" r:id="rId10"/>
    <p:sldId id="265" r:id="rId11"/>
    <p:sldId id="267" r:id="rId12"/>
    <p:sldId id="268" r:id="rId13"/>
    <p:sldId id="266"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066"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0808AB-A22C-4F46-91BD-492E4964FB8F}" type="datetimeFigureOut">
              <a:rPr lang="en-US" smtClean="0"/>
              <a:t>6/19/2014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852FBA-25B2-4C1E-BFD8-E30390894508}" type="slidenum">
              <a:rPr lang="en-US" smtClean="0"/>
              <a:t>‹#›</a:t>
            </a:fld>
            <a:endParaRPr lang="en-US" dirty="0"/>
          </a:p>
        </p:txBody>
      </p:sp>
    </p:spTree>
    <p:extLst>
      <p:ext uri="{BB962C8B-B14F-4D97-AF65-F5344CB8AC3E}">
        <p14:creationId xmlns:p14="http://schemas.microsoft.com/office/powerpoint/2010/main" val="3608068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AE7D84B-0E1A-4228-BAB9-6BAB57A55569}" type="datetime1">
              <a:rPr lang="en-US"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C831BC-0A1A-47C7-9320-F7C8BA05D0FB}"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A0F839-D11A-477E-8778-B1EA2EBA77B5}" type="datetime1">
              <a:rPr lang="en-US"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C831BC-0A1A-47C7-9320-F7C8BA05D0F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66A997-767A-4856-BF02-C79E664F6A10}" type="datetime1">
              <a:rPr lang="en-US"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C831BC-0A1A-47C7-9320-F7C8BA05D0F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4DBAAB-0C69-45D8-BDE2-E44077020D05}" type="datetime1">
              <a:rPr lang="en-US"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C831BC-0A1A-47C7-9320-F7C8BA05D0F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0CA0FC-DD1F-49ED-84C4-8B5F08B8C395}" type="datetime1">
              <a:rPr lang="en-US"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C831BC-0A1A-47C7-9320-F7C8BA05D0FB}"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B85AD92-F383-4985-9DF4-A851CBD5473C}" type="datetime1">
              <a:rPr lang="en-US" smtClean="0"/>
              <a:t>6/19/2014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C831BC-0A1A-47C7-9320-F7C8BA05D0FB}"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9E9429-407B-4591-8E5E-09B7A2F3C60E}" type="datetime1">
              <a:rPr lang="en-US" smtClean="0"/>
              <a:t>6/19/2014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3C831BC-0A1A-47C7-9320-F7C8BA05D0FB}"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A00F10-0E04-493D-8D72-BE88DFA3042F}" type="datetime1">
              <a:rPr lang="en-US" smtClean="0"/>
              <a:t>6/19/2014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3C831BC-0A1A-47C7-9320-F7C8BA05D0F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89C43C-DC98-4A2F-BA4B-D2D17EB7C177}" type="datetime1">
              <a:rPr lang="en-US" smtClean="0"/>
              <a:t>6/19/2014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3C831BC-0A1A-47C7-9320-F7C8BA05D0F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041E2-BE99-4AB7-911A-331D848FA65F}" type="datetime1">
              <a:rPr lang="en-US" smtClean="0"/>
              <a:t>6/19/2014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C831BC-0A1A-47C7-9320-F7C8BA05D0FB}"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CEA84063-BC15-42AE-A6C8-77B524A147F0}" type="datetime1">
              <a:rPr lang="en-US" smtClean="0"/>
              <a:t>6/19/2014</a:t>
            </a:fld>
            <a:endParaRPr lang="en-US" dirty="0"/>
          </a:p>
        </p:txBody>
      </p:sp>
      <p:sp>
        <p:nvSpPr>
          <p:cNvPr id="9" name="Slide Number Placeholder 8"/>
          <p:cNvSpPr>
            <a:spLocks noGrp="1"/>
          </p:cNvSpPr>
          <p:nvPr>
            <p:ph type="sldNum" sz="quarter" idx="11"/>
          </p:nvPr>
        </p:nvSpPr>
        <p:spPr/>
        <p:txBody>
          <a:bodyPr/>
          <a:lstStyle/>
          <a:p>
            <a:fld id="{B3C831BC-0A1A-47C7-9320-F7C8BA05D0FB}"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3C831BC-0A1A-47C7-9320-F7C8BA05D0FB}"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85D30AB-347C-4DC9-AF48-1EF3281127C0}" type="datetime1">
              <a:rPr lang="en-US" smtClean="0"/>
              <a:t>6/19/2014</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Development of an Illinois Energy Efficiency Policy Manual	</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A Proposed Process and Approval Plan</a:t>
            </a:r>
          </a:p>
          <a:p>
            <a:endParaRPr lang="en-US" sz="1400" dirty="0"/>
          </a:p>
          <a:p>
            <a:r>
              <a:rPr lang="en-US" sz="1400" dirty="0" smtClean="0"/>
              <a:t>Presented by:  Karen Lusson</a:t>
            </a:r>
          </a:p>
          <a:p>
            <a:r>
              <a:rPr lang="en-US" sz="1400" dirty="0" smtClean="0"/>
              <a:t>Illinois Attorney General’s Office    </a:t>
            </a:r>
            <a:endParaRPr lang="en-US" sz="1400" dirty="0"/>
          </a:p>
        </p:txBody>
      </p:sp>
      <p:sp>
        <p:nvSpPr>
          <p:cNvPr id="5" name="Slide Number Placeholder 4"/>
          <p:cNvSpPr>
            <a:spLocks noGrp="1"/>
          </p:cNvSpPr>
          <p:nvPr>
            <p:ph type="sldNum" sz="quarter" idx="12"/>
          </p:nvPr>
        </p:nvSpPr>
        <p:spPr/>
        <p:txBody>
          <a:bodyPr/>
          <a:lstStyle/>
          <a:p>
            <a:fld id="{B3C831BC-0A1A-47C7-9320-F7C8BA05D0FB}" type="slidenum">
              <a:rPr lang="en-US" smtClean="0"/>
              <a:t>1</a:t>
            </a:fld>
            <a:endParaRPr lang="en-US" dirty="0"/>
          </a:p>
        </p:txBody>
      </p:sp>
    </p:spTree>
    <p:extLst>
      <p:ext uri="{BB962C8B-B14F-4D97-AF65-F5344CB8AC3E}">
        <p14:creationId xmlns:p14="http://schemas.microsoft.com/office/powerpoint/2010/main" val="29218704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Policy Manual Topics</a:t>
            </a:r>
            <a:r>
              <a:rPr lang="en-US" dirty="0"/>
              <a:t>	</a:t>
            </a:r>
            <a:r>
              <a:rPr lang="en-US" dirty="0" smtClean="0"/>
              <a:t>(cont’d)</a:t>
            </a:r>
            <a:endParaRPr lang="en-US" dirty="0"/>
          </a:p>
        </p:txBody>
      </p:sp>
      <p:sp>
        <p:nvSpPr>
          <p:cNvPr id="3" name="Content Placeholder 2"/>
          <p:cNvSpPr>
            <a:spLocks noGrp="1"/>
          </p:cNvSpPr>
          <p:nvPr>
            <p:ph idx="1"/>
          </p:nvPr>
        </p:nvSpPr>
        <p:spPr/>
        <p:txBody>
          <a:bodyPr/>
          <a:lstStyle/>
          <a:p>
            <a:r>
              <a:rPr lang="en-US" sz="2800" u="sng" dirty="0" smtClean="0"/>
              <a:t>Net-to-Gross Calculation</a:t>
            </a:r>
          </a:p>
          <a:p>
            <a:pPr lvl="1">
              <a:buFont typeface="Wingdings" panose="05000000000000000000" pitchFamily="2" charset="2"/>
              <a:buChar char="ü"/>
            </a:pPr>
            <a:r>
              <a:rPr lang="en-US" sz="2400" dirty="0" smtClean="0"/>
              <a:t>Consistent methodologies</a:t>
            </a:r>
          </a:p>
          <a:p>
            <a:pPr lvl="2">
              <a:buFont typeface="Courier New" panose="02070309020205020404" pitchFamily="49" charset="0"/>
              <a:buChar char="o"/>
            </a:pPr>
            <a:r>
              <a:rPr lang="en-US" sz="2400" dirty="0" smtClean="0"/>
              <a:t>Spillover protocols</a:t>
            </a:r>
          </a:p>
          <a:p>
            <a:pPr lvl="2">
              <a:buFont typeface="Courier New" panose="02070309020205020404" pitchFamily="49" charset="0"/>
              <a:buChar char="o"/>
            </a:pPr>
            <a:r>
              <a:rPr lang="en-US" sz="2400" dirty="0" smtClean="0"/>
              <a:t>Free ridership</a:t>
            </a:r>
          </a:p>
          <a:p>
            <a:pPr lvl="2">
              <a:buFont typeface="Courier New" panose="02070309020205020404" pitchFamily="49" charset="0"/>
              <a:buChar char="o"/>
            </a:pPr>
            <a:endParaRPr lang="en-US" sz="2400" dirty="0" smtClean="0"/>
          </a:p>
          <a:p>
            <a:pPr lvl="1">
              <a:buFont typeface="Wingdings" panose="05000000000000000000" pitchFamily="2" charset="2"/>
              <a:buChar char="ü"/>
            </a:pPr>
            <a:r>
              <a:rPr lang="en-US" sz="2400" dirty="0" smtClean="0"/>
              <a:t>Updating NTG values</a:t>
            </a:r>
          </a:p>
          <a:p>
            <a:pPr lvl="2">
              <a:buFont typeface="Courier New" panose="02070309020205020404" pitchFamily="49" charset="0"/>
              <a:buChar char="o"/>
            </a:pPr>
            <a:r>
              <a:rPr lang="en-US" sz="2400" dirty="0" smtClean="0"/>
              <a:t>Process for annual update (timing of reports from evaluators to permit sufficient SAG review time)</a:t>
            </a:r>
          </a:p>
          <a:p>
            <a:pPr lvl="2">
              <a:buFont typeface="Courier New" panose="02070309020205020404" pitchFamily="49" charset="0"/>
              <a:buChar char="o"/>
            </a:pPr>
            <a:r>
              <a:rPr lang="en-US" sz="2400" dirty="0"/>
              <a:t>Timing – all measure values should be finalized no later than March </a:t>
            </a:r>
            <a:r>
              <a:rPr lang="en-US" sz="2400" dirty="0" smtClean="0"/>
              <a:t>1</a:t>
            </a:r>
          </a:p>
          <a:p>
            <a:pPr lvl="2">
              <a:buFont typeface="Courier New" panose="02070309020205020404" pitchFamily="49" charset="0"/>
              <a:buChar char="o"/>
            </a:pPr>
            <a:r>
              <a:rPr lang="en-US" sz="2400" dirty="0" smtClean="0"/>
              <a:t>Process for annual Policy Manual updates</a:t>
            </a:r>
            <a:endParaRPr lang="en-US" sz="2400" dirty="0"/>
          </a:p>
          <a:p>
            <a:pPr marL="777240" lvl="2" indent="0">
              <a:buNone/>
            </a:pPr>
            <a:endParaRPr lang="en-US" sz="2400" dirty="0"/>
          </a:p>
        </p:txBody>
      </p:sp>
      <p:sp>
        <p:nvSpPr>
          <p:cNvPr id="5" name="Slide Number Placeholder 4"/>
          <p:cNvSpPr>
            <a:spLocks noGrp="1"/>
          </p:cNvSpPr>
          <p:nvPr>
            <p:ph type="sldNum" sz="quarter" idx="12"/>
          </p:nvPr>
        </p:nvSpPr>
        <p:spPr/>
        <p:txBody>
          <a:bodyPr/>
          <a:lstStyle/>
          <a:p>
            <a:fld id="{B3C831BC-0A1A-47C7-9320-F7C8BA05D0FB}" type="slidenum">
              <a:rPr lang="en-US" smtClean="0"/>
              <a:t>10</a:t>
            </a:fld>
            <a:endParaRPr lang="en-US" dirty="0"/>
          </a:p>
        </p:txBody>
      </p:sp>
    </p:spTree>
    <p:extLst>
      <p:ext uri="{BB962C8B-B14F-4D97-AF65-F5344CB8AC3E}">
        <p14:creationId xmlns:p14="http://schemas.microsoft.com/office/powerpoint/2010/main" val="3286824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675E47"/>
                </a:solidFill>
              </a:rPr>
              <a:t>Suggested Policy Manual </a:t>
            </a:r>
            <a:r>
              <a:rPr lang="en-US" dirty="0" smtClean="0">
                <a:solidFill>
                  <a:srgbClr val="675E47"/>
                </a:solidFill>
              </a:rPr>
              <a:t>Topics (cont’d)</a:t>
            </a:r>
            <a:endParaRPr lang="en-US" dirty="0"/>
          </a:p>
        </p:txBody>
      </p:sp>
      <p:sp>
        <p:nvSpPr>
          <p:cNvPr id="3" name="Content Placeholder 2"/>
          <p:cNvSpPr>
            <a:spLocks noGrp="1"/>
          </p:cNvSpPr>
          <p:nvPr>
            <p:ph idx="1"/>
          </p:nvPr>
        </p:nvSpPr>
        <p:spPr/>
        <p:txBody>
          <a:bodyPr/>
          <a:lstStyle/>
          <a:p>
            <a:endParaRPr lang="en-US" sz="3600" dirty="0" smtClean="0"/>
          </a:p>
          <a:p>
            <a:r>
              <a:rPr lang="en-US" sz="3600" dirty="0" smtClean="0"/>
              <a:t>Others?  SAG-driven process for amending/adding policies</a:t>
            </a:r>
          </a:p>
          <a:p>
            <a:endParaRPr lang="en-US" sz="3600" dirty="0"/>
          </a:p>
          <a:p>
            <a:pPr marL="114300" indent="0">
              <a:buNone/>
            </a:pPr>
            <a:endParaRPr lang="en-US" sz="3600" dirty="0" smtClean="0"/>
          </a:p>
          <a:p>
            <a:r>
              <a:rPr lang="en-US" sz="3600" dirty="0" smtClean="0"/>
              <a:t>Email Celia within five (5) business days with suggestions for other topics</a:t>
            </a:r>
          </a:p>
          <a:p>
            <a:endParaRPr lang="en-US" dirty="0"/>
          </a:p>
        </p:txBody>
      </p:sp>
      <p:pic>
        <p:nvPicPr>
          <p:cNvPr id="1026" name="Picture 2" descr="C:\Users\klusson\AppData\Local\Microsoft\Windows\Temporary Internet Files\Content.IE5\99HCSHC9\MC90038438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0" y="3581400"/>
            <a:ext cx="1833372" cy="116586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B3C831BC-0A1A-47C7-9320-F7C8BA05D0FB}" type="slidenum">
              <a:rPr lang="en-US" smtClean="0"/>
              <a:t>11</a:t>
            </a:fld>
            <a:endParaRPr lang="en-US" dirty="0"/>
          </a:p>
        </p:txBody>
      </p:sp>
    </p:spTree>
    <p:extLst>
      <p:ext uri="{BB962C8B-B14F-4D97-AF65-F5344CB8AC3E}">
        <p14:creationId xmlns:p14="http://schemas.microsoft.com/office/powerpoint/2010/main" val="788652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Policy Manual Development Process</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smtClean="0"/>
              <a:t>Creation of a subcommittee of any interested SAG members (Email Celia within 5 business days if you want to participate);</a:t>
            </a:r>
          </a:p>
          <a:p>
            <a:r>
              <a:rPr lang="en-US" sz="2800" dirty="0" smtClean="0"/>
              <a:t>Assign topics to committee members, who will research, solicit feedback as needed and prepare </a:t>
            </a:r>
            <a:r>
              <a:rPr lang="en-US" sz="2800" dirty="0"/>
              <a:t>draft </a:t>
            </a:r>
            <a:r>
              <a:rPr lang="en-US" sz="2800" dirty="0" smtClean="0"/>
              <a:t>language;</a:t>
            </a:r>
          </a:p>
          <a:p>
            <a:r>
              <a:rPr lang="en-US" sz="2800" dirty="0" smtClean="0"/>
              <a:t> Present to full subcommittee for review, edits;</a:t>
            </a:r>
          </a:p>
          <a:p>
            <a:r>
              <a:rPr lang="en-US" sz="2800" dirty="0" smtClean="0"/>
              <a:t>Present to SAG at upcoming monthly meetings as topics are completed for comment, consensus development;</a:t>
            </a:r>
          </a:p>
          <a:p>
            <a:r>
              <a:rPr lang="en-US" sz="2800" dirty="0" smtClean="0"/>
              <a:t>December completion date;</a:t>
            </a:r>
          </a:p>
          <a:p>
            <a:r>
              <a:rPr lang="en-US" sz="2800" dirty="0" smtClean="0"/>
              <a:t>OAG (other SAG members?) files petition with ICC seeking approval of consensus document.</a:t>
            </a:r>
            <a:endParaRPr lang="en-US" sz="2800" dirty="0"/>
          </a:p>
        </p:txBody>
      </p:sp>
      <p:sp>
        <p:nvSpPr>
          <p:cNvPr id="5" name="Slide Number Placeholder 4"/>
          <p:cNvSpPr>
            <a:spLocks noGrp="1"/>
          </p:cNvSpPr>
          <p:nvPr>
            <p:ph type="sldNum" sz="quarter" idx="12"/>
          </p:nvPr>
        </p:nvSpPr>
        <p:spPr/>
        <p:txBody>
          <a:bodyPr/>
          <a:lstStyle/>
          <a:p>
            <a:fld id="{B3C831BC-0A1A-47C7-9320-F7C8BA05D0FB}" type="slidenum">
              <a:rPr lang="en-US" smtClean="0"/>
              <a:t>12</a:t>
            </a:fld>
            <a:endParaRPr lang="en-US" dirty="0"/>
          </a:p>
        </p:txBody>
      </p:sp>
    </p:spTree>
    <p:extLst>
      <p:ext uri="{BB962C8B-B14F-4D97-AF65-F5344CB8AC3E}">
        <p14:creationId xmlns:p14="http://schemas.microsoft.com/office/powerpoint/2010/main" val="14874133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Subcommittee participation</a:t>
            </a:r>
            <a:endParaRPr lang="en-US" dirty="0"/>
          </a:p>
        </p:txBody>
      </p:sp>
      <p:sp>
        <p:nvSpPr>
          <p:cNvPr id="3" name="Content Placeholder 2"/>
          <p:cNvSpPr>
            <a:spLocks noGrp="1"/>
          </p:cNvSpPr>
          <p:nvPr>
            <p:ph idx="1"/>
          </p:nvPr>
        </p:nvSpPr>
        <p:spPr/>
        <p:txBody>
          <a:bodyPr>
            <a:normAutofit/>
          </a:bodyPr>
          <a:lstStyle/>
          <a:p>
            <a:r>
              <a:rPr lang="en-US" sz="2800" dirty="0" smtClean="0"/>
              <a:t>Email Celia by July 1 re:</a:t>
            </a:r>
          </a:p>
          <a:p>
            <a:pPr lvl="1"/>
            <a:r>
              <a:rPr lang="en-US" sz="2600" dirty="0" smtClean="0"/>
              <a:t>interest in participating in subcommittee;</a:t>
            </a:r>
          </a:p>
          <a:p>
            <a:pPr lvl="1"/>
            <a:r>
              <a:rPr lang="en-US" sz="2600" dirty="0" smtClean="0"/>
              <a:t>any additional issues to consider.</a:t>
            </a:r>
            <a:endParaRPr lang="en-US" sz="2800" dirty="0"/>
          </a:p>
        </p:txBody>
      </p:sp>
      <p:pic>
        <p:nvPicPr>
          <p:cNvPr id="2050" name="Picture 2" descr="C:\Users\klusson\AppData\Local\Microsoft\Windows\Temporary Internet Files\Content.IE5\RQZS3VUH\MC90041366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43400" y="3276600"/>
            <a:ext cx="3245667" cy="344333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B3C831BC-0A1A-47C7-9320-F7C8BA05D0FB}" type="slidenum">
              <a:rPr lang="en-US" smtClean="0"/>
              <a:t>13</a:t>
            </a:fld>
            <a:endParaRPr lang="en-US" dirty="0"/>
          </a:p>
        </p:txBody>
      </p:sp>
    </p:spTree>
    <p:extLst>
      <p:ext uri="{BB962C8B-B14F-4D97-AF65-F5344CB8AC3E}">
        <p14:creationId xmlns:p14="http://schemas.microsoft.com/office/powerpoint/2010/main" val="19375044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3074" name="Picture 2" descr="C:\Users\klusson\AppData\Local\Microsoft\Windows\Temporary Internet Files\Content.IE5\RBWJ37VT\MC900441523[1].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330575" y="3200400"/>
            <a:ext cx="187325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klusson\AppData\Local\Microsoft\Windows\Temporary Internet Files\Content.IE5\TRRK9BGR\MC910216407[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2362200"/>
            <a:ext cx="4362450" cy="380047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B3C831BC-0A1A-47C7-9320-F7C8BA05D0FB}" type="slidenum">
              <a:rPr lang="en-US" smtClean="0"/>
              <a:t>14</a:t>
            </a:fld>
            <a:endParaRPr lang="en-US" dirty="0"/>
          </a:p>
        </p:txBody>
      </p:sp>
    </p:spTree>
    <p:extLst>
      <p:ext uri="{BB962C8B-B14F-4D97-AF65-F5344CB8AC3E}">
        <p14:creationId xmlns:p14="http://schemas.microsoft.com/office/powerpoint/2010/main" val="162398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need for a Policy Manual?</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US" sz="2800" dirty="0" smtClean="0"/>
              <a:t>In all five 2013 </a:t>
            </a:r>
            <a:r>
              <a:rPr lang="en-US" sz="2800" dirty="0"/>
              <a:t>three-year plan dockets, </a:t>
            </a:r>
            <a:r>
              <a:rPr lang="en-US" sz="2800" dirty="0" smtClean="0"/>
              <a:t>ICC ordered that the utilities and DCEO work with other utilities, the Staff, and the SAG to complete a policy manual through the SAG process, following a recommendation from the OAG;</a:t>
            </a:r>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 </a:t>
            </a:r>
            <a:r>
              <a:rPr lang="en-US" sz="2800" dirty="0" smtClean="0"/>
              <a:t>Past SAG presentations have made clear that evaluation procedures vary among evaluators, making meaningful comparison and evaluation of utility- and DCEO-administered programs difficult;</a:t>
            </a:r>
          </a:p>
          <a:p>
            <a:pPr>
              <a:buFont typeface="Wingdings" panose="05000000000000000000" pitchFamily="2" charset="2"/>
              <a:buChar char="Ø"/>
            </a:pPr>
            <a:endParaRPr lang="en-US" dirty="0"/>
          </a:p>
          <a:p>
            <a:pPr>
              <a:buFont typeface="Wingdings" panose="05000000000000000000" pitchFamily="2" charset="2"/>
              <a:buChar char="Ø"/>
            </a:pPr>
            <a:endParaRPr lang="en-US" dirty="0" smtClean="0"/>
          </a:p>
          <a:p>
            <a:pPr>
              <a:buFont typeface="Wingdings" panose="05000000000000000000" pitchFamily="2" charset="2"/>
              <a:buChar char="Ø"/>
            </a:pPr>
            <a:endParaRPr lang="en-US" dirty="0"/>
          </a:p>
          <a:p>
            <a:pPr>
              <a:buFont typeface="Wingdings" panose="05000000000000000000" pitchFamily="2" charset="2"/>
              <a:buChar char="Ø"/>
            </a:pPr>
            <a:endParaRPr lang="en-US" dirty="0" smtClean="0"/>
          </a:p>
          <a:p>
            <a:pPr>
              <a:buFont typeface="Wingdings" panose="05000000000000000000" pitchFamily="2" charset="2"/>
              <a:buChar char="Ø"/>
            </a:pPr>
            <a:endParaRPr lang="en-US" dirty="0"/>
          </a:p>
          <a:p>
            <a:pPr>
              <a:buFont typeface="Wingdings" panose="05000000000000000000" pitchFamily="2" charset="2"/>
              <a:buChar char="Ø"/>
            </a:pPr>
            <a:endParaRPr lang="en-US" dirty="0" smtClean="0"/>
          </a:p>
          <a:p>
            <a:pPr>
              <a:buFont typeface="Wingdings" panose="05000000000000000000" pitchFamily="2" charset="2"/>
              <a:buChar char="Ø"/>
            </a:pPr>
            <a:endParaRPr lang="en-US" dirty="0" smtClean="0"/>
          </a:p>
        </p:txBody>
      </p:sp>
      <p:sp>
        <p:nvSpPr>
          <p:cNvPr id="5" name="Slide Number Placeholder 4"/>
          <p:cNvSpPr>
            <a:spLocks noGrp="1"/>
          </p:cNvSpPr>
          <p:nvPr>
            <p:ph type="sldNum" sz="quarter" idx="12"/>
          </p:nvPr>
        </p:nvSpPr>
        <p:spPr/>
        <p:txBody>
          <a:bodyPr/>
          <a:lstStyle/>
          <a:p>
            <a:fld id="{B3C831BC-0A1A-47C7-9320-F7C8BA05D0FB}" type="slidenum">
              <a:rPr lang="en-US" smtClean="0"/>
              <a:t>2</a:t>
            </a:fld>
            <a:endParaRPr lang="en-US" dirty="0"/>
          </a:p>
        </p:txBody>
      </p:sp>
    </p:spTree>
    <p:extLst>
      <p:ext uri="{BB962C8B-B14F-4D97-AF65-F5344CB8AC3E}">
        <p14:creationId xmlns:p14="http://schemas.microsoft.com/office/powerpoint/2010/main" val="601551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675E47"/>
                </a:solidFill>
              </a:rPr>
              <a:t>Why the need for a Policy Manual?</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US" sz="2800" dirty="0"/>
              <a:t>Reconciliation dockets routinely </a:t>
            </a:r>
            <a:r>
              <a:rPr lang="en-US" sz="2800" dirty="0" smtClean="0"/>
              <a:t>trigger disallowance issues </a:t>
            </a:r>
            <a:r>
              <a:rPr lang="en-US" sz="2800" dirty="0"/>
              <a:t>that perhaps could be resolved </a:t>
            </a:r>
            <a:r>
              <a:rPr lang="en-US" sz="2800" dirty="0" smtClean="0"/>
              <a:t>collaboratively </a:t>
            </a:r>
            <a:r>
              <a:rPr lang="en-US" sz="2800" dirty="0"/>
              <a:t>through the development of a consensus policy manual</a:t>
            </a:r>
            <a:r>
              <a:rPr lang="en-US" sz="2800" dirty="0" smtClean="0"/>
              <a:t>;</a:t>
            </a:r>
            <a:endParaRPr lang="en-US" sz="2800" dirty="0"/>
          </a:p>
          <a:p>
            <a:pPr>
              <a:buFont typeface="Wingdings" panose="05000000000000000000" pitchFamily="2" charset="2"/>
              <a:buChar char="Ø"/>
            </a:pPr>
            <a:r>
              <a:rPr lang="en-US" sz="2800" dirty="0"/>
              <a:t>Utilities seeking certainty and risk avoidance could be assisted through the development of common procedures and guidelines</a:t>
            </a:r>
            <a:r>
              <a:rPr lang="en-US" sz="2800" dirty="0" smtClean="0"/>
              <a:t>;</a:t>
            </a:r>
          </a:p>
          <a:p>
            <a:pPr>
              <a:buFont typeface="Wingdings" panose="05000000000000000000" pitchFamily="2" charset="2"/>
              <a:buChar char="Ø"/>
            </a:pPr>
            <a:r>
              <a:rPr lang="en-US" sz="2800" dirty="0" smtClean="0"/>
              <a:t>Goal </a:t>
            </a:r>
            <a:r>
              <a:rPr lang="en-US" sz="2800" dirty="0"/>
              <a:t>of efficient administration of programs is </a:t>
            </a:r>
            <a:r>
              <a:rPr lang="en-US" sz="2800" dirty="0" smtClean="0"/>
              <a:t>served;</a:t>
            </a:r>
          </a:p>
          <a:p>
            <a:pPr>
              <a:buFont typeface="Wingdings" panose="05000000000000000000" pitchFamily="2" charset="2"/>
              <a:buChar char="Ø"/>
            </a:pPr>
            <a:r>
              <a:rPr lang="en-US" sz="2800" dirty="0" smtClean="0"/>
              <a:t>Consistent policies/planning approaches will result in enhanced evaluation consistency.</a:t>
            </a:r>
            <a:endParaRPr lang="en-US" sz="2800" dirty="0"/>
          </a:p>
          <a:p>
            <a:endParaRPr lang="en-US" sz="2800" dirty="0"/>
          </a:p>
          <a:p>
            <a:endParaRPr lang="en-US" dirty="0"/>
          </a:p>
        </p:txBody>
      </p:sp>
      <p:sp>
        <p:nvSpPr>
          <p:cNvPr id="5" name="Slide Number Placeholder 4"/>
          <p:cNvSpPr>
            <a:spLocks noGrp="1"/>
          </p:cNvSpPr>
          <p:nvPr>
            <p:ph type="sldNum" sz="quarter" idx="12"/>
          </p:nvPr>
        </p:nvSpPr>
        <p:spPr/>
        <p:txBody>
          <a:bodyPr/>
          <a:lstStyle/>
          <a:p>
            <a:fld id="{B3C831BC-0A1A-47C7-9320-F7C8BA05D0FB}" type="slidenum">
              <a:rPr lang="en-US" smtClean="0"/>
              <a:t>3</a:t>
            </a:fld>
            <a:endParaRPr lang="en-US" dirty="0"/>
          </a:p>
        </p:txBody>
      </p:sp>
    </p:spTree>
    <p:extLst>
      <p:ext uri="{BB962C8B-B14F-4D97-AF65-F5344CB8AC3E}">
        <p14:creationId xmlns:p14="http://schemas.microsoft.com/office/powerpoint/2010/main" val="12759940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the Policy Manual</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Ø"/>
            </a:pPr>
            <a:r>
              <a:rPr lang="en-US" dirty="0" smtClean="0"/>
              <a:t>Create a living document that captures broad principles, policies and guidelines for program administrators, implementers and evaluators;</a:t>
            </a:r>
          </a:p>
          <a:p>
            <a:pPr marL="114300" indent="0">
              <a:buNone/>
            </a:pPr>
            <a:endParaRPr lang="en-US" dirty="0" smtClean="0"/>
          </a:p>
          <a:p>
            <a:pPr>
              <a:buFont typeface="Wingdings" panose="05000000000000000000" pitchFamily="2" charset="2"/>
              <a:buChar char="Ø"/>
            </a:pPr>
            <a:r>
              <a:rPr lang="en-US" dirty="0" smtClean="0"/>
              <a:t>Captures and consolidates existing ICC policy (e.g., cost-effectiveness calculated at portfolio, not measure level);</a:t>
            </a:r>
          </a:p>
          <a:p>
            <a:pPr marL="114300" indent="0">
              <a:buNone/>
            </a:pPr>
            <a:endParaRPr lang="en-US" dirty="0" smtClean="0"/>
          </a:p>
          <a:p>
            <a:pPr>
              <a:buFont typeface="Wingdings" panose="05000000000000000000" pitchFamily="2" charset="2"/>
              <a:buChar char="Ø"/>
            </a:pPr>
            <a:r>
              <a:rPr lang="en-US" dirty="0" smtClean="0"/>
              <a:t>Assist program administrators with defining cost categories, such as Administrative costs, Implementation costs, evaluation costs, etc., so that independent evaluator and Commission assessment of costs is consistent among utilities and DCEO;</a:t>
            </a:r>
          </a:p>
          <a:p>
            <a:pPr marL="114300" indent="0">
              <a:buNone/>
            </a:pPr>
            <a:endParaRPr lang="en-US" dirty="0" smtClean="0"/>
          </a:p>
          <a:p>
            <a:pPr>
              <a:buFont typeface="Wingdings" panose="05000000000000000000" pitchFamily="2" charset="2"/>
              <a:buChar char="Ø"/>
            </a:pPr>
            <a:r>
              <a:rPr lang="en-US" dirty="0" smtClean="0"/>
              <a:t>Documents, for ICC approval, SAG development of additional policy and guidelines, such as CHP savings calculation , DCEO opt-out auditing rules, others;</a:t>
            </a:r>
          </a:p>
          <a:p>
            <a:pPr marL="114300" indent="0">
              <a:buNone/>
            </a:pPr>
            <a:endParaRPr lang="en-US" dirty="0" smtClean="0"/>
          </a:p>
          <a:p>
            <a:pPr>
              <a:buFont typeface="Wingdings" panose="05000000000000000000" pitchFamily="2" charset="2"/>
              <a:buChar char="Ø"/>
            </a:pPr>
            <a:r>
              <a:rPr lang="en-US" dirty="0" smtClean="0"/>
              <a:t>Appendices to the Policy Manual would include the NTG framework, the NTG update schedule, the TRM, TRM Policy Manual and any “rules” or consensus items coming out of the IPA workshops.</a:t>
            </a:r>
            <a:endParaRPr lang="en-US" dirty="0"/>
          </a:p>
        </p:txBody>
      </p:sp>
      <p:sp>
        <p:nvSpPr>
          <p:cNvPr id="5" name="Slide Number Placeholder 4"/>
          <p:cNvSpPr>
            <a:spLocks noGrp="1"/>
          </p:cNvSpPr>
          <p:nvPr>
            <p:ph type="sldNum" sz="quarter" idx="12"/>
          </p:nvPr>
        </p:nvSpPr>
        <p:spPr/>
        <p:txBody>
          <a:bodyPr/>
          <a:lstStyle/>
          <a:p>
            <a:fld id="{B3C831BC-0A1A-47C7-9320-F7C8BA05D0FB}" type="slidenum">
              <a:rPr lang="en-US" smtClean="0"/>
              <a:t>4</a:t>
            </a:fld>
            <a:endParaRPr lang="en-US" dirty="0"/>
          </a:p>
        </p:txBody>
      </p:sp>
    </p:spTree>
    <p:extLst>
      <p:ext uri="{BB962C8B-B14F-4D97-AF65-F5344CB8AC3E}">
        <p14:creationId xmlns:p14="http://schemas.microsoft.com/office/powerpoint/2010/main" val="33423139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What Policy Manual is </a:t>
            </a:r>
            <a:r>
              <a:rPr lang="en-US" sz="5400" i="1" dirty="0" smtClean="0"/>
              <a:t>Not</a:t>
            </a:r>
            <a:endParaRPr lang="en-US" sz="5400" dirty="0"/>
          </a:p>
        </p:txBody>
      </p:sp>
      <p:sp>
        <p:nvSpPr>
          <p:cNvPr id="3" name="Content Placeholder 2"/>
          <p:cNvSpPr>
            <a:spLocks noGrp="1"/>
          </p:cNvSpPr>
          <p:nvPr>
            <p:ph idx="1"/>
          </p:nvPr>
        </p:nvSpPr>
        <p:spPr/>
        <p:txBody>
          <a:bodyPr>
            <a:normAutofit/>
          </a:bodyPr>
          <a:lstStyle/>
          <a:p>
            <a:r>
              <a:rPr lang="en-US" sz="3600" dirty="0" smtClean="0"/>
              <a:t>An in-depth, “in the weeds” framework delineating specific contracting and auditing practices in the administration of EE programs;</a:t>
            </a:r>
          </a:p>
          <a:p>
            <a:pPr marL="114300" indent="0">
              <a:buNone/>
            </a:pPr>
            <a:endParaRPr lang="en-US" sz="3600" dirty="0" smtClean="0"/>
          </a:p>
          <a:p>
            <a:r>
              <a:rPr lang="en-US" sz="3600" dirty="0" smtClean="0"/>
              <a:t>An exercise in usurping Commission authority</a:t>
            </a:r>
          </a:p>
          <a:p>
            <a:pPr marL="114300" indent="0">
              <a:buNone/>
            </a:pPr>
            <a:r>
              <a:rPr lang="en-US" dirty="0" smtClean="0"/>
              <a:t> </a:t>
            </a:r>
            <a:endParaRPr lang="en-US" dirty="0"/>
          </a:p>
        </p:txBody>
      </p:sp>
      <p:sp>
        <p:nvSpPr>
          <p:cNvPr id="5" name="Slide Number Placeholder 4"/>
          <p:cNvSpPr>
            <a:spLocks noGrp="1"/>
          </p:cNvSpPr>
          <p:nvPr>
            <p:ph type="sldNum" sz="quarter" idx="12"/>
          </p:nvPr>
        </p:nvSpPr>
        <p:spPr/>
        <p:txBody>
          <a:bodyPr/>
          <a:lstStyle/>
          <a:p>
            <a:fld id="{B3C831BC-0A1A-47C7-9320-F7C8BA05D0FB}" type="slidenum">
              <a:rPr lang="en-US" smtClean="0"/>
              <a:t>5</a:t>
            </a:fld>
            <a:endParaRPr lang="en-US" dirty="0"/>
          </a:p>
        </p:txBody>
      </p:sp>
    </p:spTree>
    <p:extLst>
      <p:ext uri="{BB962C8B-B14F-4D97-AF65-F5344CB8AC3E}">
        <p14:creationId xmlns:p14="http://schemas.microsoft.com/office/powerpoint/2010/main" val="3962956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Policy Manual Topics</a:t>
            </a:r>
            <a:endParaRPr lang="en-US" dirty="0"/>
          </a:p>
        </p:txBody>
      </p:sp>
      <p:sp>
        <p:nvSpPr>
          <p:cNvPr id="3" name="Content Placeholder 2"/>
          <p:cNvSpPr>
            <a:spLocks noGrp="1"/>
          </p:cNvSpPr>
          <p:nvPr>
            <p:ph idx="1"/>
          </p:nvPr>
        </p:nvSpPr>
        <p:spPr/>
        <p:txBody>
          <a:bodyPr>
            <a:normAutofit fontScale="92500" lnSpcReduction="20000"/>
          </a:bodyPr>
          <a:lstStyle/>
          <a:p>
            <a:r>
              <a:rPr lang="en-US" sz="3200" u="sng" dirty="0" smtClean="0"/>
              <a:t>Definitions</a:t>
            </a:r>
          </a:p>
          <a:p>
            <a:pPr lvl="1">
              <a:buFont typeface="Wingdings" panose="05000000000000000000" pitchFamily="2" charset="2"/>
              <a:buChar char="Ø"/>
            </a:pPr>
            <a:r>
              <a:rPr lang="en-US" sz="2800" dirty="0" smtClean="0"/>
              <a:t>Costs</a:t>
            </a:r>
          </a:p>
          <a:p>
            <a:pPr lvl="3">
              <a:buFont typeface="Wingdings" panose="05000000000000000000" pitchFamily="2" charset="2"/>
              <a:buChar char="ü"/>
            </a:pPr>
            <a:r>
              <a:rPr lang="en-US" sz="2600" dirty="0" smtClean="0"/>
              <a:t>Administrative costs</a:t>
            </a:r>
          </a:p>
          <a:p>
            <a:pPr lvl="3">
              <a:buFont typeface="Wingdings" panose="05000000000000000000" pitchFamily="2" charset="2"/>
              <a:buChar char="ü"/>
            </a:pPr>
            <a:r>
              <a:rPr lang="en-US" sz="2800" dirty="0" smtClean="0"/>
              <a:t>Marketing costs</a:t>
            </a:r>
          </a:p>
          <a:p>
            <a:pPr lvl="3">
              <a:buFont typeface="Wingdings" panose="05000000000000000000" pitchFamily="2" charset="2"/>
              <a:buChar char="ü"/>
            </a:pPr>
            <a:r>
              <a:rPr lang="en-US" sz="2800" dirty="0" smtClean="0"/>
              <a:t>Incentives  costs</a:t>
            </a:r>
          </a:p>
          <a:p>
            <a:pPr lvl="3">
              <a:buFont typeface="Wingdings" panose="05000000000000000000" pitchFamily="2" charset="2"/>
              <a:buChar char="ü"/>
            </a:pPr>
            <a:r>
              <a:rPr lang="en-US" sz="2800" dirty="0" smtClean="0"/>
              <a:t>Implementation  costs</a:t>
            </a:r>
          </a:p>
          <a:p>
            <a:pPr lvl="3">
              <a:buFont typeface="Wingdings" panose="05000000000000000000" pitchFamily="2" charset="2"/>
              <a:buChar char="ü"/>
            </a:pPr>
            <a:r>
              <a:rPr lang="en-US" sz="2800" dirty="0" smtClean="0"/>
              <a:t>Evaluation costs</a:t>
            </a:r>
          </a:p>
          <a:p>
            <a:pPr marL="1051560" lvl="3" indent="0">
              <a:buNone/>
            </a:pPr>
            <a:endParaRPr lang="en-US" sz="2800" dirty="0" smtClean="0"/>
          </a:p>
          <a:p>
            <a:pPr lvl="1">
              <a:buFont typeface="Wingdings" panose="05000000000000000000" pitchFamily="2" charset="2"/>
              <a:buChar char="Ø"/>
            </a:pPr>
            <a:r>
              <a:rPr lang="en-US" sz="3000" dirty="0" smtClean="0"/>
              <a:t>Fuel-switching, including when allowed</a:t>
            </a:r>
          </a:p>
          <a:p>
            <a:pPr marL="2057400" lvl="8" indent="0">
              <a:buNone/>
            </a:pPr>
            <a:endParaRPr lang="en-US" sz="2800" dirty="0"/>
          </a:p>
          <a:p>
            <a:pPr lvl="1">
              <a:buFont typeface="Wingdings" panose="05000000000000000000" pitchFamily="2" charset="2"/>
              <a:buChar char="Ø"/>
            </a:pPr>
            <a:r>
              <a:rPr lang="en-US" sz="2800" dirty="0" smtClean="0"/>
              <a:t>Breakthrough technologies</a:t>
            </a:r>
            <a:endParaRPr lang="en-US" sz="2800" dirty="0"/>
          </a:p>
        </p:txBody>
      </p:sp>
      <p:sp>
        <p:nvSpPr>
          <p:cNvPr id="5" name="Slide Number Placeholder 4"/>
          <p:cNvSpPr>
            <a:spLocks noGrp="1"/>
          </p:cNvSpPr>
          <p:nvPr>
            <p:ph type="sldNum" sz="quarter" idx="12"/>
          </p:nvPr>
        </p:nvSpPr>
        <p:spPr/>
        <p:txBody>
          <a:bodyPr/>
          <a:lstStyle/>
          <a:p>
            <a:fld id="{B3C831BC-0A1A-47C7-9320-F7C8BA05D0FB}" type="slidenum">
              <a:rPr lang="en-US" smtClean="0"/>
              <a:t>6</a:t>
            </a:fld>
            <a:endParaRPr lang="en-US" dirty="0"/>
          </a:p>
        </p:txBody>
      </p:sp>
    </p:spTree>
    <p:extLst>
      <p:ext uri="{BB962C8B-B14F-4D97-AF65-F5344CB8AC3E}">
        <p14:creationId xmlns:p14="http://schemas.microsoft.com/office/powerpoint/2010/main" val="25614939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Policy Manual Topics (cont’d)</a:t>
            </a:r>
            <a:endParaRPr lang="en-US" dirty="0"/>
          </a:p>
        </p:txBody>
      </p:sp>
      <p:sp>
        <p:nvSpPr>
          <p:cNvPr id="3" name="Content Placeholder 2"/>
          <p:cNvSpPr>
            <a:spLocks noGrp="1"/>
          </p:cNvSpPr>
          <p:nvPr>
            <p:ph idx="1"/>
          </p:nvPr>
        </p:nvSpPr>
        <p:spPr/>
        <p:txBody>
          <a:bodyPr>
            <a:normAutofit fontScale="92500" lnSpcReduction="10000"/>
          </a:bodyPr>
          <a:lstStyle/>
          <a:p>
            <a:r>
              <a:rPr lang="en-US" sz="3000" u="sng" dirty="0" smtClean="0"/>
              <a:t>Guiding Policies for Program Administrators</a:t>
            </a:r>
          </a:p>
          <a:p>
            <a:pPr lvl="1">
              <a:buFont typeface="Wingdings" panose="05000000000000000000" pitchFamily="2" charset="2"/>
              <a:buChar char="Ø"/>
            </a:pPr>
            <a:r>
              <a:rPr lang="en-US" dirty="0" smtClean="0"/>
              <a:t>Describe statutory directive that all customers be served (portfolio of programs and demand response measures “represent a diverse cross-section of opportunities for customers of all rate classes to participate in the programs.”  220 ILCS 5/8-103(f)(4); 8-104(f)(4));</a:t>
            </a:r>
          </a:p>
          <a:p>
            <a:pPr lvl="1">
              <a:buFont typeface="Wingdings" panose="05000000000000000000" pitchFamily="2" charset="2"/>
              <a:buChar char="Ø"/>
            </a:pPr>
            <a:r>
              <a:rPr lang="en-US" dirty="0" smtClean="0"/>
              <a:t>Portfolio balancing among customer classes;</a:t>
            </a:r>
          </a:p>
          <a:p>
            <a:pPr lvl="1">
              <a:buFont typeface="Wingdings" panose="05000000000000000000" pitchFamily="2" charset="2"/>
              <a:buChar char="Ø"/>
            </a:pPr>
            <a:r>
              <a:rPr lang="en-US" dirty="0" smtClean="0"/>
              <a:t>Statutory goal of joint delivery of electric and gas measures (220 ILCS 5/8-104(k); ICC Orders in 13-0550, 13-0549;</a:t>
            </a:r>
          </a:p>
          <a:p>
            <a:pPr lvl="1">
              <a:buFont typeface="Wingdings" panose="05000000000000000000" pitchFamily="2" charset="2"/>
              <a:buChar char="Ø"/>
            </a:pPr>
            <a:r>
              <a:rPr lang="en-US" dirty="0" smtClean="0"/>
              <a:t>Cost-effectiveness evaluated at portfolio level, rather than individual measures;</a:t>
            </a:r>
          </a:p>
          <a:p>
            <a:pPr lvl="1">
              <a:buFont typeface="Wingdings" panose="05000000000000000000" pitchFamily="2" charset="2"/>
              <a:buChar char="Ø"/>
            </a:pPr>
            <a:r>
              <a:rPr lang="en-US" dirty="0" smtClean="0"/>
              <a:t>Record Program flexibility rules from ICC orders;</a:t>
            </a:r>
          </a:p>
          <a:p>
            <a:pPr lvl="1">
              <a:buFont typeface="Wingdings" panose="05000000000000000000" pitchFamily="2" charset="2"/>
              <a:buChar char="Ø"/>
            </a:pPr>
            <a:r>
              <a:rPr lang="en-US" dirty="0" smtClean="0"/>
              <a:t>Record Portfolio Rebalancing and Process, including fund-shifting rules, notification and timeline for review by SAG, from ICC Orders;</a:t>
            </a:r>
          </a:p>
          <a:p>
            <a:pPr lvl="1">
              <a:buFont typeface="Wingdings" panose="05000000000000000000" pitchFamily="2" charset="2"/>
              <a:buChar char="Ø"/>
            </a:pPr>
            <a:r>
              <a:rPr lang="en-US" dirty="0" smtClean="0"/>
              <a:t>Record Policies (based on statutory language and  ICC orders) related to coordination of Sec. 8-103 and IPA EE procurement. </a:t>
            </a:r>
          </a:p>
          <a:p>
            <a:pPr lvl="1">
              <a:buFont typeface="Wingdings" panose="05000000000000000000" pitchFamily="2" charset="2"/>
              <a:buChar char="Ø"/>
            </a:pPr>
            <a:endParaRPr lang="en-US" dirty="0"/>
          </a:p>
        </p:txBody>
      </p:sp>
      <p:sp>
        <p:nvSpPr>
          <p:cNvPr id="5" name="Slide Number Placeholder 4"/>
          <p:cNvSpPr>
            <a:spLocks noGrp="1"/>
          </p:cNvSpPr>
          <p:nvPr>
            <p:ph type="sldNum" sz="quarter" idx="12"/>
          </p:nvPr>
        </p:nvSpPr>
        <p:spPr/>
        <p:txBody>
          <a:bodyPr/>
          <a:lstStyle/>
          <a:p>
            <a:fld id="{B3C831BC-0A1A-47C7-9320-F7C8BA05D0FB}" type="slidenum">
              <a:rPr lang="en-US" smtClean="0"/>
              <a:t>7</a:t>
            </a:fld>
            <a:endParaRPr lang="en-US" dirty="0"/>
          </a:p>
        </p:txBody>
      </p:sp>
    </p:spTree>
    <p:extLst>
      <p:ext uri="{BB962C8B-B14F-4D97-AF65-F5344CB8AC3E}">
        <p14:creationId xmlns:p14="http://schemas.microsoft.com/office/powerpoint/2010/main" val="2194891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Policy Manual Topics (cont’d)</a:t>
            </a:r>
            <a:endParaRPr lang="en-US" dirty="0"/>
          </a:p>
        </p:txBody>
      </p:sp>
      <p:sp>
        <p:nvSpPr>
          <p:cNvPr id="3" name="Content Placeholder 2"/>
          <p:cNvSpPr>
            <a:spLocks noGrp="1"/>
          </p:cNvSpPr>
          <p:nvPr>
            <p:ph idx="1"/>
          </p:nvPr>
        </p:nvSpPr>
        <p:spPr/>
        <p:txBody>
          <a:bodyPr>
            <a:normAutofit lnSpcReduction="10000"/>
          </a:bodyPr>
          <a:lstStyle/>
          <a:p>
            <a:r>
              <a:rPr lang="en-US" sz="2800" u="sng" dirty="0" smtClean="0"/>
              <a:t>Studies Guidelines</a:t>
            </a:r>
          </a:p>
          <a:p>
            <a:pPr lvl="1">
              <a:buFont typeface="Wingdings" panose="05000000000000000000" pitchFamily="2" charset="2"/>
              <a:buChar char="Ø"/>
            </a:pPr>
            <a:r>
              <a:rPr lang="en-US" dirty="0" smtClean="0"/>
              <a:t>Potential</a:t>
            </a:r>
          </a:p>
          <a:p>
            <a:pPr lvl="1">
              <a:buFont typeface="Wingdings" panose="05000000000000000000" pitchFamily="2" charset="2"/>
              <a:buChar char="Ø"/>
            </a:pPr>
            <a:r>
              <a:rPr lang="en-US" dirty="0" smtClean="0"/>
              <a:t>Baseline</a:t>
            </a:r>
          </a:p>
          <a:p>
            <a:pPr lvl="1">
              <a:buFont typeface="Wingdings" panose="05000000000000000000" pitchFamily="2" charset="2"/>
              <a:buChar char="Ø"/>
            </a:pPr>
            <a:r>
              <a:rPr lang="en-US" dirty="0" smtClean="0"/>
              <a:t>Must be coordinated across utilities; draft plans to be discussed with SAG for SAG comment prior to initiating study; </a:t>
            </a:r>
          </a:p>
          <a:p>
            <a:pPr lvl="1">
              <a:buFont typeface="Wingdings" panose="05000000000000000000" pitchFamily="2" charset="2"/>
              <a:buChar char="Ø"/>
            </a:pPr>
            <a:r>
              <a:rPr lang="en-US" dirty="0" smtClean="0"/>
              <a:t>How often?</a:t>
            </a:r>
          </a:p>
          <a:p>
            <a:pPr lvl="1">
              <a:buFont typeface="Wingdings" panose="05000000000000000000" pitchFamily="2" charset="2"/>
              <a:buChar char="Ø"/>
            </a:pPr>
            <a:endParaRPr lang="en-US" dirty="0"/>
          </a:p>
          <a:p>
            <a:r>
              <a:rPr lang="en-US" sz="2800" u="sng" dirty="0" smtClean="0"/>
              <a:t>Program Evaluation</a:t>
            </a:r>
          </a:p>
          <a:p>
            <a:pPr lvl="1">
              <a:buFont typeface="Wingdings" panose="05000000000000000000" pitchFamily="2" charset="2"/>
              <a:buChar char="Ø"/>
            </a:pPr>
            <a:r>
              <a:rPr lang="en-US" dirty="0" smtClean="0"/>
              <a:t>Oversight and Reporting Requirements</a:t>
            </a:r>
          </a:p>
          <a:p>
            <a:pPr lvl="2">
              <a:buFont typeface="Wingdings" panose="05000000000000000000" pitchFamily="2" charset="2"/>
              <a:buChar char="ü"/>
            </a:pPr>
            <a:r>
              <a:rPr lang="en-US" dirty="0" smtClean="0"/>
              <a:t>Draft plans coordinated across utilities; discussed with SAG prior to implementation;</a:t>
            </a:r>
          </a:p>
          <a:p>
            <a:pPr lvl="2">
              <a:buFont typeface="Wingdings" panose="05000000000000000000" pitchFamily="2" charset="2"/>
              <a:buChar char="ü"/>
            </a:pPr>
            <a:r>
              <a:rPr lang="en-US" dirty="0" smtClean="0"/>
              <a:t>Process for circulation of draft reports (SAG gets draft reports at same time as Utilities and DCEO);</a:t>
            </a:r>
          </a:p>
          <a:p>
            <a:pPr lvl="2">
              <a:buFont typeface="Wingdings" panose="05000000000000000000" pitchFamily="2" charset="2"/>
              <a:buChar char="ü"/>
            </a:pPr>
            <a:r>
              <a:rPr lang="en-US" dirty="0" smtClean="0"/>
              <a:t>Process for circulation of final evaluation reports.</a:t>
            </a:r>
          </a:p>
          <a:p>
            <a:pPr lvl="2">
              <a:buFont typeface="Wingdings" panose="05000000000000000000" pitchFamily="2" charset="2"/>
              <a:buChar char="ü"/>
            </a:pPr>
            <a:endParaRPr lang="en-US" dirty="0"/>
          </a:p>
        </p:txBody>
      </p:sp>
      <p:sp>
        <p:nvSpPr>
          <p:cNvPr id="5" name="Slide Number Placeholder 4"/>
          <p:cNvSpPr>
            <a:spLocks noGrp="1"/>
          </p:cNvSpPr>
          <p:nvPr>
            <p:ph type="sldNum" sz="quarter" idx="12"/>
          </p:nvPr>
        </p:nvSpPr>
        <p:spPr/>
        <p:txBody>
          <a:bodyPr/>
          <a:lstStyle/>
          <a:p>
            <a:fld id="{B3C831BC-0A1A-47C7-9320-F7C8BA05D0FB}" type="slidenum">
              <a:rPr lang="en-US" smtClean="0"/>
              <a:t>8</a:t>
            </a:fld>
            <a:endParaRPr lang="en-US" dirty="0"/>
          </a:p>
        </p:txBody>
      </p:sp>
    </p:spTree>
    <p:extLst>
      <p:ext uri="{BB962C8B-B14F-4D97-AF65-F5344CB8AC3E}">
        <p14:creationId xmlns:p14="http://schemas.microsoft.com/office/powerpoint/2010/main" val="1134199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Policy Manual Topics (cont’d)</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sz="2800" u="sng" dirty="0" smtClean="0"/>
              <a:t>Program Evaluation (continued)</a:t>
            </a:r>
          </a:p>
          <a:p>
            <a:pPr lvl="1">
              <a:buFont typeface="Wingdings" panose="05000000000000000000" pitchFamily="2" charset="2"/>
              <a:buChar char="Ø"/>
            </a:pPr>
            <a:r>
              <a:rPr lang="en-US" dirty="0" smtClean="0"/>
              <a:t>Savings Calculation (cross reference TRM)</a:t>
            </a:r>
          </a:p>
          <a:p>
            <a:pPr lvl="1">
              <a:buFont typeface="Wingdings" panose="05000000000000000000" pitchFamily="2" charset="2"/>
              <a:buChar char="Ø"/>
            </a:pPr>
            <a:endParaRPr lang="en-US" dirty="0"/>
          </a:p>
          <a:p>
            <a:pPr lvl="1">
              <a:buFont typeface="Wingdings" panose="05000000000000000000" pitchFamily="2" charset="2"/>
              <a:buChar char="Ø"/>
            </a:pPr>
            <a:r>
              <a:rPr lang="en-US" dirty="0" smtClean="0"/>
              <a:t>Cost-effectiveness</a:t>
            </a:r>
          </a:p>
          <a:p>
            <a:pPr lvl="2">
              <a:buFont typeface="Wingdings" panose="05000000000000000000" pitchFamily="2" charset="2"/>
              <a:buChar char="ü"/>
            </a:pPr>
            <a:r>
              <a:rPr lang="en-US" dirty="0" smtClean="0"/>
              <a:t>TRC Policies:</a:t>
            </a:r>
          </a:p>
          <a:p>
            <a:pPr lvl="4">
              <a:buFont typeface="Courier New" panose="02070309020205020404" pitchFamily="49" charset="0"/>
              <a:buChar char="o"/>
            </a:pPr>
            <a:r>
              <a:rPr lang="en-US" dirty="0" smtClean="0"/>
              <a:t>Goal to minimize non-cost-effective measures and programs unless business justification for including;</a:t>
            </a:r>
          </a:p>
          <a:p>
            <a:pPr lvl="4">
              <a:buFont typeface="Courier New" panose="02070309020205020404" pitchFamily="49" charset="0"/>
              <a:buChar char="o"/>
            </a:pPr>
            <a:r>
              <a:rPr lang="en-US" dirty="0" smtClean="0"/>
              <a:t>Portfolio level cost effectiveness test;</a:t>
            </a:r>
          </a:p>
          <a:p>
            <a:pPr lvl="4">
              <a:buFont typeface="Courier New" panose="02070309020205020404" pitchFamily="49" charset="0"/>
              <a:buChar char="o"/>
            </a:pPr>
            <a:r>
              <a:rPr lang="en-US" dirty="0" smtClean="0"/>
              <a:t>When proposing non-cost-effective measures, written business justification (rationale) must be provided for including non-cost-effectiveness measures in plan;  </a:t>
            </a:r>
          </a:p>
          <a:p>
            <a:pPr lvl="4">
              <a:buFont typeface="Courier New" panose="02070309020205020404" pitchFamily="49" charset="0"/>
              <a:buChar char="o"/>
            </a:pPr>
            <a:r>
              <a:rPr lang="en-US" dirty="0" smtClean="0"/>
              <a:t>If non-cost-effective measures included between plan cycles, PAs must present to SAG and solicit review and comment;</a:t>
            </a:r>
          </a:p>
          <a:p>
            <a:pPr lvl="4">
              <a:buFont typeface="Courier New" panose="02070309020205020404" pitchFamily="49" charset="0"/>
              <a:buChar char="o"/>
            </a:pPr>
            <a:r>
              <a:rPr lang="en-US" dirty="0" smtClean="0"/>
              <a:t>Timeline for measuring cost-effectiveness;</a:t>
            </a:r>
          </a:p>
          <a:p>
            <a:pPr lvl="4">
              <a:buFont typeface="Courier New" panose="02070309020205020404" pitchFamily="49" charset="0"/>
              <a:buChar char="o"/>
            </a:pPr>
            <a:r>
              <a:rPr lang="en-US" dirty="0" smtClean="0"/>
              <a:t>Inclusion of all avoided utility costs, including electric, capacity, T&amp;D, ancillary, water savings, carbon emission;</a:t>
            </a:r>
          </a:p>
          <a:p>
            <a:pPr lvl="4">
              <a:buFont typeface="Courier New" panose="02070309020205020404" pitchFamily="49" charset="0"/>
              <a:buChar char="o"/>
            </a:pPr>
            <a:r>
              <a:rPr lang="en-US" dirty="0" smtClean="0"/>
              <a:t>Inclusion of non-energy benefits.</a:t>
            </a:r>
          </a:p>
          <a:p>
            <a:pPr lvl="1">
              <a:buFont typeface="Wingdings" panose="05000000000000000000" pitchFamily="2" charset="2"/>
              <a:buChar char="Ø"/>
            </a:pPr>
            <a:endParaRPr lang="en-US" dirty="0"/>
          </a:p>
        </p:txBody>
      </p:sp>
      <p:sp>
        <p:nvSpPr>
          <p:cNvPr id="5" name="Slide Number Placeholder 4"/>
          <p:cNvSpPr>
            <a:spLocks noGrp="1"/>
          </p:cNvSpPr>
          <p:nvPr>
            <p:ph type="sldNum" sz="quarter" idx="12"/>
          </p:nvPr>
        </p:nvSpPr>
        <p:spPr/>
        <p:txBody>
          <a:bodyPr/>
          <a:lstStyle/>
          <a:p>
            <a:fld id="{B3C831BC-0A1A-47C7-9320-F7C8BA05D0FB}" type="slidenum">
              <a:rPr lang="en-US" smtClean="0"/>
              <a:t>9</a:t>
            </a:fld>
            <a:endParaRPr lang="en-US" dirty="0"/>
          </a:p>
        </p:txBody>
      </p:sp>
    </p:spTree>
    <p:extLst>
      <p:ext uri="{BB962C8B-B14F-4D97-AF65-F5344CB8AC3E}">
        <p14:creationId xmlns:p14="http://schemas.microsoft.com/office/powerpoint/2010/main" val="38207874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7836</TotalTime>
  <Words>920</Words>
  <Application>Microsoft Office PowerPoint</Application>
  <PresentationFormat>On-screen Show (4:3)</PresentationFormat>
  <Paragraphs>122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Adjacency</vt:lpstr>
      <vt:lpstr>Development of an Illinois Energy Efficiency Policy Manual </vt:lpstr>
      <vt:lpstr>Why the need for a Policy Manual?</vt:lpstr>
      <vt:lpstr>Why the need for a Policy Manual?</vt:lpstr>
      <vt:lpstr>Purpose of the Policy Manual</vt:lpstr>
      <vt:lpstr>What Policy Manual is Not</vt:lpstr>
      <vt:lpstr>Suggested Policy Manual Topics</vt:lpstr>
      <vt:lpstr>Suggested Policy Manual Topics (cont’d)</vt:lpstr>
      <vt:lpstr>Suggested Policy Manual Topics (cont’d)</vt:lpstr>
      <vt:lpstr>Suggested Policy Manual Topics (cont’d) </vt:lpstr>
      <vt:lpstr>Suggested Policy Manual Topics (cont’d)</vt:lpstr>
      <vt:lpstr>Suggested Policy Manual Topics (cont’d)</vt:lpstr>
      <vt:lpstr>Proposed Policy Manual Development Process</vt:lpstr>
      <vt:lpstr>Subcommittee participation</vt:lpstr>
      <vt:lpstr>Questions?</vt:lpstr>
    </vt:vector>
  </TitlesOfParts>
  <Company>Illinois Attorney General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an Illinois Energy Efficiency Policy Manual</dc:title>
  <dc:creator>klusson</dc:creator>
  <cp:lastModifiedBy>Celia Christensen</cp:lastModifiedBy>
  <cp:revision>32</cp:revision>
  <dcterms:created xsi:type="dcterms:W3CDTF">2014-06-05T16:23:00Z</dcterms:created>
  <dcterms:modified xsi:type="dcterms:W3CDTF">2014-06-19T14:40:15Z</dcterms:modified>
</cp:coreProperties>
</file>